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7"/>
  </p:notesMasterIdLst>
  <p:sldIdLst>
    <p:sldId id="256" r:id="rId5"/>
    <p:sldId id="257" r:id="rId6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4D5"/>
    <a:srgbClr val="FFFF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473" autoAdjust="0"/>
    <p:restoredTop sz="94590" autoAdjust="0"/>
  </p:normalViewPr>
  <p:slideViewPr>
    <p:cSldViewPr snapToGrid="0">
      <p:cViewPr>
        <p:scale>
          <a:sx n="85" d="100"/>
          <a:sy n="85" d="100"/>
        </p:scale>
        <p:origin x="1723" y="53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AD22FA-E6F6-4FB9-A7A2-40CDD02AF157}" type="doc">
      <dgm:prSet loTypeId="urn:microsoft.com/office/officeart/2005/8/layout/default" loCatId="list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617591CF-600B-4546-BBD7-FDB19446C622}">
      <dgm:prSet/>
      <dgm:spPr/>
      <dgm:t>
        <a:bodyPr/>
        <a:lstStyle/>
        <a:p>
          <a:r>
            <a:rPr kumimoji="1" lang="ja-JP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rPr>
            <a:t>フューチャーセッショ</a:t>
          </a:r>
          <a:endParaRPr kumimoji="1" lang="en-US" altLang="ja-JP" b="1" dirty="0">
            <a:solidFill>
              <a:schemeClr val="tx1"/>
            </a:solidFill>
            <a:latin typeface="メイリオ" panose="020B0604030504040204" pitchFamily="50" charset="-128"/>
            <a:ea typeface="メイリオ" panose="020B0604030504040204" pitchFamily="50" charset="-128"/>
          </a:endParaRPr>
        </a:p>
        <a:p>
          <a:r>
            <a:rPr kumimoji="1" lang="ja-JP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rPr>
            <a:t>に参加したい！</a:t>
          </a:r>
          <a:endParaRPr lang="en-US" b="1" dirty="0">
            <a:solidFill>
              <a:schemeClr val="tx1"/>
            </a:solidFill>
            <a:latin typeface="メイリオ" panose="020B0604030504040204" pitchFamily="50" charset="-128"/>
            <a:ea typeface="メイリオ" panose="020B0604030504040204" pitchFamily="50" charset="-128"/>
          </a:endParaRPr>
        </a:p>
      </dgm:t>
    </dgm:pt>
    <dgm:pt modelId="{7823208C-145C-4666-A32A-400E7DE6FBC9}" type="parTrans" cxnId="{A47FE029-4C21-4CA7-B9A0-7CFDC174ADF4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F49CF247-D0DA-435B-B1E0-265FAB51669C}" type="sibTrans" cxnId="{A47FE029-4C21-4CA7-B9A0-7CFDC174ADF4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5FDAF50C-812F-4DC5-990B-6FAD41F41B04}">
      <dgm:prSet/>
      <dgm:spPr/>
      <dgm:t>
        <a:bodyPr/>
        <a:lstStyle/>
        <a:p>
          <a:r>
            <a:rPr lang="ja-JP" b="1" dirty="0">
              <a:solidFill>
                <a:schemeClr val="tx1"/>
              </a:solidFill>
            </a:rPr>
            <a:t>宇宙やスペースポート関連</a:t>
          </a:r>
          <a:endParaRPr lang="en-US" altLang="ja-JP" b="1" dirty="0">
            <a:solidFill>
              <a:schemeClr val="tx1"/>
            </a:solidFill>
          </a:endParaRPr>
        </a:p>
        <a:p>
          <a:r>
            <a:rPr lang="ja-JP" b="1" dirty="0">
              <a:solidFill>
                <a:schemeClr val="tx1"/>
              </a:solidFill>
            </a:rPr>
            <a:t>の事業化をしたい！</a:t>
          </a:r>
          <a:endParaRPr lang="en-US" b="1" dirty="0">
            <a:solidFill>
              <a:schemeClr val="tx1"/>
            </a:solidFill>
          </a:endParaRPr>
        </a:p>
      </dgm:t>
    </dgm:pt>
    <dgm:pt modelId="{0B1DD979-538D-4D70-959D-B02BDE072C89}" type="parTrans" cxnId="{F0EFA112-E232-4DBE-9C0F-B92159FFD670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D03D2BC5-5C3F-49CF-8656-EC1AB08C1490}" type="sibTrans" cxnId="{F0EFA112-E232-4DBE-9C0F-B92159FFD670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F3A8D1F7-3ED4-419D-97D1-EAF395AD97C1}">
      <dgm:prSet/>
      <dgm:spPr/>
      <dgm:t>
        <a:bodyPr/>
        <a:lstStyle/>
        <a:p>
          <a:r>
            <a:rPr kumimoji="1" lang="ja-JP" b="1" dirty="0">
              <a:solidFill>
                <a:schemeClr val="tx1"/>
              </a:solidFill>
            </a:rPr>
            <a:t>地元で新しい事業を</a:t>
          </a:r>
          <a:endParaRPr kumimoji="1" lang="en-US" altLang="ja-JP" b="1" dirty="0">
            <a:solidFill>
              <a:schemeClr val="tx1"/>
            </a:solidFill>
          </a:endParaRPr>
        </a:p>
        <a:p>
          <a:r>
            <a:rPr kumimoji="1" lang="ja-JP" b="1" dirty="0">
              <a:solidFill>
                <a:schemeClr val="tx1"/>
              </a:solidFill>
            </a:rPr>
            <a:t>起こしたい！</a:t>
          </a:r>
          <a:endParaRPr lang="en-US" b="1" dirty="0">
            <a:solidFill>
              <a:schemeClr val="tx1"/>
            </a:solidFill>
          </a:endParaRPr>
        </a:p>
      </dgm:t>
    </dgm:pt>
    <dgm:pt modelId="{82653D87-29ED-48CB-A586-5342A0BA4D01}" type="parTrans" cxnId="{B818711F-C1DF-4927-B527-62348F75E8AF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1258FFCB-D19D-49BD-A73E-4FA204D8B71B}" type="sibTrans" cxnId="{B818711F-C1DF-4927-B527-62348F75E8AF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D3E6F989-33DC-4989-9449-BF1054211F4E}">
      <dgm:prSet/>
      <dgm:spPr/>
      <dgm:t>
        <a:bodyPr/>
        <a:lstStyle/>
        <a:p>
          <a:r>
            <a:rPr kumimoji="1" lang="ja-JP" b="1" dirty="0">
              <a:solidFill>
                <a:schemeClr val="tx1"/>
              </a:solidFill>
            </a:rPr>
            <a:t>勉強や研究の題材</a:t>
          </a:r>
          <a:endParaRPr kumimoji="1" lang="en-US" altLang="ja-JP" b="1" dirty="0">
            <a:solidFill>
              <a:schemeClr val="tx1"/>
            </a:solidFill>
          </a:endParaRPr>
        </a:p>
        <a:p>
          <a:r>
            <a:rPr kumimoji="1" lang="ja-JP" b="1" dirty="0">
              <a:solidFill>
                <a:schemeClr val="tx1"/>
              </a:solidFill>
            </a:rPr>
            <a:t>にしたい！</a:t>
          </a:r>
          <a:endParaRPr lang="en-US" b="1" dirty="0">
            <a:solidFill>
              <a:schemeClr val="tx1"/>
            </a:solidFill>
          </a:endParaRPr>
        </a:p>
      </dgm:t>
    </dgm:pt>
    <dgm:pt modelId="{CE0E295E-4B66-4034-AB0C-7151AF4F5394}" type="parTrans" cxnId="{9F95AFE1-7494-45B7-8FA9-E7F5E9054626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AF702797-6D85-4C3B-9045-5FD5F50A6FF7}" type="sibTrans" cxnId="{9F95AFE1-7494-45B7-8FA9-E7F5E9054626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62E7F282-19FC-4DDA-9466-2EAFD25CE310}">
      <dgm:prSet/>
      <dgm:spPr/>
      <dgm:t>
        <a:bodyPr/>
        <a:lstStyle/>
        <a:p>
          <a:r>
            <a:rPr lang="ja-JP" b="1" dirty="0">
              <a:solidFill>
                <a:schemeClr val="tx1"/>
              </a:solidFill>
            </a:rPr>
            <a:t>オープンイノベーションのリソースとして活用したい！</a:t>
          </a:r>
          <a:endParaRPr lang="en-US" b="1" dirty="0">
            <a:solidFill>
              <a:schemeClr val="tx1"/>
            </a:solidFill>
          </a:endParaRPr>
        </a:p>
      </dgm:t>
    </dgm:pt>
    <dgm:pt modelId="{A597EBD1-2846-4FD1-8744-084A6C5D50D3}" type="parTrans" cxnId="{0A574892-4C82-42B2-9551-2F0389AA4CC2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53EF987A-CFFB-45AD-9D97-FBFC6BD161B4}" type="sibTrans" cxnId="{0A574892-4C82-42B2-9551-2F0389AA4CC2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50BAAAEC-0BAE-4200-B648-0AAA9CD261F0}">
      <dgm:prSet/>
      <dgm:spPr/>
      <dgm:t>
        <a:bodyPr/>
        <a:lstStyle/>
        <a:p>
          <a:r>
            <a:rPr kumimoji="1" lang="ja-JP" b="1">
              <a:solidFill>
                <a:schemeClr val="tx1"/>
              </a:solidFill>
            </a:rPr>
            <a:t>人材育成をしたい！</a:t>
          </a:r>
          <a:endParaRPr lang="en-US" b="1">
            <a:solidFill>
              <a:schemeClr val="tx1"/>
            </a:solidFill>
          </a:endParaRPr>
        </a:p>
      </dgm:t>
    </dgm:pt>
    <dgm:pt modelId="{B24FE654-21D1-43E8-ABB0-C2ECFBCF443B}" type="parTrans" cxnId="{D2DCE448-5DBB-4144-AC56-1CF2C361B4A8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DEC3B5D0-CDB1-40C2-A140-CD26CD3D7080}" type="sibTrans" cxnId="{D2DCE448-5DBB-4144-AC56-1CF2C361B4A8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2786E8DB-4D0A-4D1A-A727-2825FDA6FC53}" type="pres">
      <dgm:prSet presAssocID="{D7AD22FA-E6F6-4FB9-A7A2-40CDD02AF157}" presName="diagram" presStyleCnt="0">
        <dgm:presLayoutVars>
          <dgm:dir/>
          <dgm:resizeHandles val="exact"/>
        </dgm:presLayoutVars>
      </dgm:prSet>
      <dgm:spPr/>
    </dgm:pt>
    <dgm:pt modelId="{27B92954-F8C9-41E4-94FE-46D749A40A1C}" type="pres">
      <dgm:prSet presAssocID="{617591CF-600B-4546-BBD7-FDB19446C622}" presName="node" presStyleLbl="node1" presStyleIdx="0" presStyleCnt="6" custScaleX="123000">
        <dgm:presLayoutVars>
          <dgm:bulletEnabled val="1"/>
        </dgm:presLayoutVars>
      </dgm:prSet>
      <dgm:spPr/>
    </dgm:pt>
    <dgm:pt modelId="{FB0285AB-5491-452B-AFDA-6C44C679F58D}" type="pres">
      <dgm:prSet presAssocID="{F49CF247-D0DA-435B-B1E0-265FAB51669C}" presName="sibTrans" presStyleCnt="0"/>
      <dgm:spPr/>
    </dgm:pt>
    <dgm:pt modelId="{44F6C2F5-9D97-4078-92C8-A2BD7746D472}" type="pres">
      <dgm:prSet presAssocID="{5FDAF50C-812F-4DC5-990B-6FAD41F41B04}" presName="node" presStyleLbl="node1" presStyleIdx="1" presStyleCnt="6" custScaleX="129825">
        <dgm:presLayoutVars>
          <dgm:bulletEnabled val="1"/>
        </dgm:presLayoutVars>
      </dgm:prSet>
      <dgm:spPr/>
    </dgm:pt>
    <dgm:pt modelId="{76E045D8-B2E4-489D-984F-35027C3533E7}" type="pres">
      <dgm:prSet presAssocID="{D03D2BC5-5C3F-49CF-8656-EC1AB08C1490}" presName="sibTrans" presStyleCnt="0"/>
      <dgm:spPr/>
    </dgm:pt>
    <dgm:pt modelId="{6ED97750-55E1-4697-818D-21B81C0AF08F}" type="pres">
      <dgm:prSet presAssocID="{F3A8D1F7-3ED4-419D-97D1-EAF395AD97C1}" presName="node" presStyleLbl="node1" presStyleIdx="2" presStyleCnt="6" custLinFactNeighborX="-482" custLinFactNeighborY="-2026">
        <dgm:presLayoutVars>
          <dgm:bulletEnabled val="1"/>
        </dgm:presLayoutVars>
      </dgm:prSet>
      <dgm:spPr/>
    </dgm:pt>
    <dgm:pt modelId="{A99B9D24-DDDA-408B-90D1-785827745876}" type="pres">
      <dgm:prSet presAssocID="{1258FFCB-D19D-49BD-A73E-4FA204D8B71B}" presName="sibTrans" presStyleCnt="0"/>
      <dgm:spPr/>
    </dgm:pt>
    <dgm:pt modelId="{2C9F89BD-1663-42F9-AB95-CA25059DC947}" type="pres">
      <dgm:prSet presAssocID="{D3E6F989-33DC-4989-9449-BF1054211F4E}" presName="node" presStyleLbl="node1" presStyleIdx="3" presStyleCnt="6">
        <dgm:presLayoutVars>
          <dgm:bulletEnabled val="1"/>
        </dgm:presLayoutVars>
      </dgm:prSet>
      <dgm:spPr/>
    </dgm:pt>
    <dgm:pt modelId="{55A2A151-BEB1-4E89-A978-6E2816B34063}" type="pres">
      <dgm:prSet presAssocID="{AF702797-6D85-4C3B-9045-5FD5F50A6FF7}" presName="sibTrans" presStyleCnt="0"/>
      <dgm:spPr/>
    </dgm:pt>
    <dgm:pt modelId="{85D1E771-DCC9-44E6-AA0E-BC8B7581C021}" type="pres">
      <dgm:prSet presAssocID="{62E7F282-19FC-4DDA-9466-2EAFD25CE310}" presName="node" presStyleLbl="node1" presStyleIdx="4" presStyleCnt="6">
        <dgm:presLayoutVars>
          <dgm:bulletEnabled val="1"/>
        </dgm:presLayoutVars>
      </dgm:prSet>
      <dgm:spPr/>
    </dgm:pt>
    <dgm:pt modelId="{1C8D491C-2425-4CEC-8B15-7C1F332AC7F4}" type="pres">
      <dgm:prSet presAssocID="{53EF987A-CFFB-45AD-9D97-FBFC6BD161B4}" presName="sibTrans" presStyleCnt="0"/>
      <dgm:spPr/>
    </dgm:pt>
    <dgm:pt modelId="{C2E67023-275D-4C42-90E0-5DD7582EEAC2}" type="pres">
      <dgm:prSet presAssocID="{50BAAAEC-0BAE-4200-B648-0AAA9CD261F0}" presName="node" presStyleLbl="node1" presStyleIdx="5" presStyleCnt="6" custLinFactNeighborX="7819" custLinFactNeighborY="-3535">
        <dgm:presLayoutVars>
          <dgm:bulletEnabled val="1"/>
        </dgm:presLayoutVars>
      </dgm:prSet>
      <dgm:spPr/>
    </dgm:pt>
  </dgm:ptLst>
  <dgm:cxnLst>
    <dgm:cxn modelId="{F0EFA112-E232-4DBE-9C0F-B92159FFD670}" srcId="{D7AD22FA-E6F6-4FB9-A7A2-40CDD02AF157}" destId="{5FDAF50C-812F-4DC5-990B-6FAD41F41B04}" srcOrd="1" destOrd="0" parTransId="{0B1DD979-538D-4D70-959D-B02BDE072C89}" sibTransId="{D03D2BC5-5C3F-49CF-8656-EC1AB08C1490}"/>
    <dgm:cxn modelId="{B818711F-C1DF-4927-B527-62348F75E8AF}" srcId="{D7AD22FA-E6F6-4FB9-A7A2-40CDD02AF157}" destId="{F3A8D1F7-3ED4-419D-97D1-EAF395AD97C1}" srcOrd="2" destOrd="0" parTransId="{82653D87-29ED-48CB-A586-5342A0BA4D01}" sibTransId="{1258FFCB-D19D-49BD-A73E-4FA204D8B71B}"/>
    <dgm:cxn modelId="{A47FE029-4C21-4CA7-B9A0-7CFDC174ADF4}" srcId="{D7AD22FA-E6F6-4FB9-A7A2-40CDD02AF157}" destId="{617591CF-600B-4546-BBD7-FDB19446C622}" srcOrd="0" destOrd="0" parTransId="{7823208C-145C-4666-A32A-400E7DE6FBC9}" sibTransId="{F49CF247-D0DA-435B-B1E0-265FAB51669C}"/>
    <dgm:cxn modelId="{EF83732D-90ED-412E-8996-AA86BBFDA874}" type="presOf" srcId="{50BAAAEC-0BAE-4200-B648-0AAA9CD261F0}" destId="{C2E67023-275D-4C42-90E0-5DD7582EEAC2}" srcOrd="0" destOrd="0" presId="urn:microsoft.com/office/officeart/2005/8/layout/default"/>
    <dgm:cxn modelId="{51694767-A16E-4CE8-983A-DE3AC8FC0F2D}" type="presOf" srcId="{617591CF-600B-4546-BBD7-FDB19446C622}" destId="{27B92954-F8C9-41E4-94FE-46D749A40A1C}" srcOrd="0" destOrd="0" presId="urn:microsoft.com/office/officeart/2005/8/layout/default"/>
    <dgm:cxn modelId="{D2DCE448-5DBB-4144-AC56-1CF2C361B4A8}" srcId="{D7AD22FA-E6F6-4FB9-A7A2-40CDD02AF157}" destId="{50BAAAEC-0BAE-4200-B648-0AAA9CD261F0}" srcOrd="5" destOrd="0" parTransId="{B24FE654-21D1-43E8-ABB0-C2ECFBCF443B}" sibTransId="{DEC3B5D0-CDB1-40C2-A140-CD26CD3D7080}"/>
    <dgm:cxn modelId="{AC578F6E-99B2-4E45-82FD-F37DFDD9EEFE}" type="presOf" srcId="{62E7F282-19FC-4DDA-9466-2EAFD25CE310}" destId="{85D1E771-DCC9-44E6-AA0E-BC8B7581C021}" srcOrd="0" destOrd="0" presId="urn:microsoft.com/office/officeart/2005/8/layout/default"/>
    <dgm:cxn modelId="{1E683474-D17C-41AA-955E-993BD0DF8ADA}" type="presOf" srcId="{F3A8D1F7-3ED4-419D-97D1-EAF395AD97C1}" destId="{6ED97750-55E1-4697-818D-21B81C0AF08F}" srcOrd="0" destOrd="0" presId="urn:microsoft.com/office/officeart/2005/8/layout/default"/>
    <dgm:cxn modelId="{0A574892-4C82-42B2-9551-2F0389AA4CC2}" srcId="{D7AD22FA-E6F6-4FB9-A7A2-40CDD02AF157}" destId="{62E7F282-19FC-4DDA-9466-2EAFD25CE310}" srcOrd="4" destOrd="0" parTransId="{A597EBD1-2846-4FD1-8744-084A6C5D50D3}" sibTransId="{53EF987A-CFFB-45AD-9D97-FBFC6BD161B4}"/>
    <dgm:cxn modelId="{9F95AFE1-7494-45B7-8FA9-E7F5E9054626}" srcId="{D7AD22FA-E6F6-4FB9-A7A2-40CDD02AF157}" destId="{D3E6F989-33DC-4989-9449-BF1054211F4E}" srcOrd="3" destOrd="0" parTransId="{CE0E295E-4B66-4034-AB0C-7151AF4F5394}" sibTransId="{AF702797-6D85-4C3B-9045-5FD5F50A6FF7}"/>
    <dgm:cxn modelId="{F14E13E2-1BB5-4D9D-B440-0794EF549255}" type="presOf" srcId="{5FDAF50C-812F-4DC5-990B-6FAD41F41B04}" destId="{44F6C2F5-9D97-4078-92C8-A2BD7746D472}" srcOrd="0" destOrd="0" presId="urn:microsoft.com/office/officeart/2005/8/layout/default"/>
    <dgm:cxn modelId="{52B286E6-ACAB-4A86-B108-0B9510032A9D}" type="presOf" srcId="{D7AD22FA-E6F6-4FB9-A7A2-40CDD02AF157}" destId="{2786E8DB-4D0A-4D1A-A727-2825FDA6FC53}" srcOrd="0" destOrd="0" presId="urn:microsoft.com/office/officeart/2005/8/layout/default"/>
    <dgm:cxn modelId="{9A8BC2F7-85E5-49E1-AEB1-83C6C3AD75A2}" type="presOf" srcId="{D3E6F989-33DC-4989-9449-BF1054211F4E}" destId="{2C9F89BD-1663-42F9-AB95-CA25059DC947}" srcOrd="0" destOrd="0" presId="urn:microsoft.com/office/officeart/2005/8/layout/default"/>
    <dgm:cxn modelId="{43A5C1B2-4E1A-424F-8D52-4586E6BF1A3E}" type="presParOf" srcId="{2786E8DB-4D0A-4D1A-A727-2825FDA6FC53}" destId="{27B92954-F8C9-41E4-94FE-46D749A40A1C}" srcOrd="0" destOrd="0" presId="urn:microsoft.com/office/officeart/2005/8/layout/default"/>
    <dgm:cxn modelId="{C97D7BDF-C41D-4F27-A88E-A196ECEDE43D}" type="presParOf" srcId="{2786E8DB-4D0A-4D1A-A727-2825FDA6FC53}" destId="{FB0285AB-5491-452B-AFDA-6C44C679F58D}" srcOrd="1" destOrd="0" presId="urn:microsoft.com/office/officeart/2005/8/layout/default"/>
    <dgm:cxn modelId="{142556CF-3A88-4E15-AD0E-B946AC96035E}" type="presParOf" srcId="{2786E8DB-4D0A-4D1A-A727-2825FDA6FC53}" destId="{44F6C2F5-9D97-4078-92C8-A2BD7746D472}" srcOrd="2" destOrd="0" presId="urn:microsoft.com/office/officeart/2005/8/layout/default"/>
    <dgm:cxn modelId="{95E9BED9-5EF3-4B95-8703-D91EA897EDFC}" type="presParOf" srcId="{2786E8DB-4D0A-4D1A-A727-2825FDA6FC53}" destId="{76E045D8-B2E4-489D-984F-35027C3533E7}" srcOrd="3" destOrd="0" presId="urn:microsoft.com/office/officeart/2005/8/layout/default"/>
    <dgm:cxn modelId="{C226F42F-4DF8-4462-A633-B2BBF4BBB3A1}" type="presParOf" srcId="{2786E8DB-4D0A-4D1A-A727-2825FDA6FC53}" destId="{6ED97750-55E1-4697-818D-21B81C0AF08F}" srcOrd="4" destOrd="0" presId="urn:microsoft.com/office/officeart/2005/8/layout/default"/>
    <dgm:cxn modelId="{5AF49966-200D-4685-A3DB-E5E7DB00FD6C}" type="presParOf" srcId="{2786E8DB-4D0A-4D1A-A727-2825FDA6FC53}" destId="{A99B9D24-DDDA-408B-90D1-785827745876}" srcOrd="5" destOrd="0" presId="urn:microsoft.com/office/officeart/2005/8/layout/default"/>
    <dgm:cxn modelId="{20EC1C1A-05FF-4866-977C-740E5522A28C}" type="presParOf" srcId="{2786E8DB-4D0A-4D1A-A727-2825FDA6FC53}" destId="{2C9F89BD-1663-42F9-AB95-CA25059DC947}" srcOrd="6" destOrd="0" presId="urn:microsoft.com/office/officeart/2005/8/layout/default"/>
    <dgm:cxn modelId="{3B9ECCB3-DF95-4024-A8F3-E94BC8F586D0}" type="presParOf" srcId="{2786E8DB-4D0A-4D1A-A727-2825FDA6FC53}" destId="{55A2A151-BEB1-4E89-A978-6E2816B34063}" srcOrd="7" destOrd="0" presId="urn:microsoft.com/office/officeart/2005/8/layout/default"/>
    <dgm:cxn modelId="{E522E041-1DA7-4DCC-80B2-003AC25202B7}" type="presParOf" srcId="{2786E8DB-4D0A-4D1A-A727-2825FDA6FC53}" destId="{85D1E771-DCC9-44E6-AA0E-BC8B7581C021}" srcOrd="8" destOrd="0" presId="urn:microsoft.com/office/officeart/2005/8/layout/default"/>
    <dgm:cxn modelId="{3CD630ED-109A-4F72-B4E0-C862CD9785B1}" type="presParOf" srcId="{2786E8DB-4D0A-4D1A-A727-2825FDA6FC53}" destId="{1C8D491C-2425-4CEC-8B15-7C1F332AC7F4}" srcOrd="9" destOrd="0" presId="urn:microsoft.com/office/officeart/2005/8/layout/default"/>
    <dgm:cxn modelId="{E4F9EF14-AABF-4E6E-8C12-6517CB0E89C5}" type="presParOf" srcId="{2786E8DB-4D0A-4D1A-A727-2825FDA6FC53}" destId="{C2E67023-275D-4C42-90E0-5DD7582EEAC2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B92954-F8C9-41E4-94FE-46D749A40A1C}">
      <dsp:nvSpPr>
        <dsp:cNvPr id="0" name=""/>
        <dsp:cNvSpPr/>
      </dsp:nvSpPr>
      <dsp:spPr>
        <a:xfrm>
          <a:off x="279951" y="753"/>
          <a:ext cx="1470059" cy="71710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sz="900" b="1" kern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rPr>
            <a:t>フューチャーセッショ</a:t>
          </a:r>
          <a:endParaRPr kumimoji="1" lang="en-US" altLang="ja-JP" sz="900" b="1" kern="1200" dirty="0">
            <a:solidFill>
              <a:schemeClr val="tx1"/>
            </a:solidFill>
            <a:latin typeface="メイリオ" panose="020B0604030504040204" pitchFamily="50" charset="-128"/>
            <a:ea typeface="メイリオ" panose="020B0604030504040204" pitchFamily="50" charset="-128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sz="900" b="1" kern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rPr>
            <a:t>に参加したい！</a:t>
          </a:r>
          <a:endParaRPr lang="en-US" sz="900" b="1" kern="1200" dirty="0">
            <a:solidFill>
              <a:schemeClr val="tx1"/>
            </a:solidFill>
            <a:latin typeface="メイリオ" panose="020B0604030504040204" pitchFamily="50" charset="-128"/>
            <a:ea typeface="メイリオ" panose="020B0604030504040204" pitchFamily="50" charset="-128"/>
          </a:endParaRPr>
        </a:p>
      </dsp:txBody>
      <dsp:txXfrm>
        <a:off x="279951" y="753"/>
        <a:ext cx="1470059" cy="717102"/>
      </dsp:txXfrm>
    </dsp:sp>
    <dsp:sp modelId="{44F6C2F5-9D97-4078-92C8-A2BD7746D472}">
      <dsp:nvSpPr>
        <dsp:cNvPr id="0" name=""/>
        <dsp:cNvSpPr/>
      </dsp:nvSpPr>
      <dsp:spPr>
        <a:xfrm>
          <a:off x="1869528" y="753"/>
          <a:ext cx="1551629" cy="71710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900" b="1" kern="1200" dirty="0">
              <a:solidFill>
                <a:schemeClr val="tx1"/>
              </a:solidFill>
            </a:rPr>
            <a:t>宇宙やスペースポート関連</a:t>
          </a:r>
          <a:endParaRPr lang="en-US" altLang="ja-JP" sz="900" b="1" kern="1200" dirty="0">
            <a:solidFill>
              <a:schemeClr val="tx1"/>
            </a:solidFill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900" b="1" kern="1200" dirty="0">
              <a:solidFill>
                <a:schemeClr val="tx1"/>
              </a:solidFill>
            </a:rPr>
            <a:t>の事業化をしたい！</a:t>
          </a:r>
          <a:endParaRPr lang="en-US" sz="900" b="1" kern="1200" dirty="0">
            <a:solidFill>
              <a:schemeClr val="tx1"/>
            </a:solidFill>
          </a:endParaRPr>
        </a:p>
      </dsp:txBody>
      <dsp:txXfrm>
        <a:off x="1869528" y="753"/>
        <a:ext cx="1551629" cy="717102"/>
      </dsp:txXfrm>
    </dsp:sp>
    <dsp:sp modelId="{6ED97750-55E1-4697-818D-21B81C0AF08F}">
      <dsp:nvSpPr>
        <dsp:cNvPr id="0" name=""/>
        <dsp:cNvSpPr/>
      </dsp:nvSpPr>
      <dsp:spPr>
        <a:xfrm>
          <a:off x="3534914" y="0"/>
          <a:ext cx="1195170" cy="71710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sz="900" b="1" kern="1200" dirty="0">
              <a:solidFill>
                <a:schemeClr val="tx1"/>
              </a:solidFill>
            </a:rPr>
            <a:t>地元で新しい事業を</a:t>
          </a:r>
          <a:endParaRPr kumimoji="1" lang="en-US" altLang="ja-JP" sz="900" b="1" kern="1200" dirty="0">
            <a:solidFill>
              <a:schemeClr val="tx1"/>
            </a:solidFill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sz="900" b="1" kern="1200" dirty="0">
              <a:solidFill>
                <a:schemeClr val="tx1"/>
              </a:solidFill>
            </a:rPr>
            <a:t>起こしたい！</a:t>
          </a:r>
          <a:endParaRPr lang="en-US" sz="900" b="1" kern="1200" dirty="0">
            <a:solidFill>
              <a:schemeClr val="tx1"/>
            </a:solidFill>
          </a:endParaRPr>
        </a:p>
      </dsp:txBody>
      <dsp:txXfrm>
        <a:off x="3534914" y="0"/>
        <a:ext cx="1195170" cy="717102"/>
      </dsp:txXfrm>
    </dsp:sp>
    <dsp:sp modelId="{2C9F89BD-1663-42F9-AB95-CA25059DC947}">
      <dsp:nvSpPr>
        <dsp:cNvPr id="0" name=""/>
        <dsp:cNvSpPr/>
      </dsp:nvSpPr>
      <dsp:spPr>
        <a:xfrm>
          <a:off x="595625" y="837373"/>
          <a:ext cx="1195170" cy="71710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sz="900" b="1" kern="1200" dirty="0">
              <a:solidFill>
                <a:schemeClr val="tx1"/>
              </a:solidFill>
            </a:rPr>
            <a:t>勉強や研究の題材</a:t>
          </a:r>
          <a:endParaRPr kumimoji="1" lang="en-US" altLang="ja-JP" sz="900" b="1" kern="1200" dirty="0">
            <a:solidFill>
              <a:schemeClr val="tx1"/>
            </a:solidFill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sz="900" b="1" kern="1200" dirty="0">
              <a:solidFill>
                <a:schemeClr val="tx1"/>
              </a:solidFill>
            </a:rPr>
            <a:t>にしたい！</a:t>
          </a:r>
          <a:endParaRPr lang="en-US" sz="900" b="1" kern="1200" dirty="0">
            <a:solidFill>
              <a:schemeClr val="tx1"/>
            </a:solidFill>
          </a:endParaRPr>
        </a:p>
      </dsp:txBody>
      <dsp:txXfrm>
        <a:off x="595625" y="837373"/>
        <a:ext cx="1195170" cy="717102"/>
      </dsp:txXfrm>
    </dsp:sp>
    <dsp:sp modelId="{85D1E771-DCC9-44E6-AA0E-BC8B7581C021}">
      <dsp:nvSpPr>
        <dsp:cNvPr id="0" name=""/>
        <dsp:cNvSpPr/>
      </dsp:nvSpPr>
      <dsp:spPr>
        <a:xfrm>
          <a:off x="1910313" y="837373"/>
          <a:ext cx="1195170" cy="717102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900" b="1" kern="1200" dirty="0">
              <a:solidFill>
                <a:schemeClr val="tx1"/>
              </a:solidFill>
            </a:rPr>
            <a:t>オープンイノベーションのリソースとして活用したい！</a:t>
          </a:r>
          <a:endParaRPr lang="en-US" sz="900" b="1" kern="1200" dirty="0">
            <a:solidFill>
              <a:schemeClr val="tx1"/>
            </a:solidFill>
          </a:endParaRPr>
        </a:p>
      </dsp:txBody>
      <dsp:txXfrm>
        <a:off x="1910313" y="837373"/>
        <a:ext cx="1195170" cy="717102"/>
      </dsp:txXfrm>
    </dsp:sp>
    <dsp:sp modelId="{C2E67023-275D-4C42-90E0-5DD7582EEAC2}">
      <dsp:nvSpPr>
        <dsp:cNvPr id="0" name=""/>
        <dsp:cNvSpPr/>
      </dsp:nvSpPr>
      <dsp:spPr>
        <a:xfrm>
          <a:off x="3318451" y="812023"/>
          <a:ext cx="1195170" cy="71710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sz="900" b="1" kern="1200">
              <a:solidFill>
                <a:schemeClr val="tx1"/>
              </a:solidFill>
            </a:rPr>
            <a:t>人材育成をしたい！</a:t>
          </a:r>
          <a:endParaRPr lang="en-US" sz="900" b="1" kern="1200">
            <a:solidFill>
              <a:schemeClr val="tx1"/>
            </a:solidFill>
          </a:endParaRPr>
        </a:p>
      </dsp:txBody>
      <dsp:txXfrm>
        <a:off x="3318451" y="812023"/>
        <a:ext cx="1195170" cy="7171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9413" cy="495300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4" y="1"/>
            <a:ext cx="2919412" cy="495300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>
              <a:defRPr sz="1200"/>
            </a:lvl1pPr>
          </a:lstStyle>
          <a:p>
            <a:fld id="{B8B0DEDB-A189-47B4-8330-69B8D82D0559}" type="datetimeFigureOut">
              <a:rPr kumimoji="1" lang="ja-JP" altLang="en-US" smtClean="0"/>
              <a:t>2024/10/24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5" rIns="91429" bIns="4571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29" tIns="45715" rIns="91429" bIns="4571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4" y="9371013"/>
            <a:ext cx="2919412" cy="495300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r">
              <a:defRPr sz="1200"/>
            </a:lvl1pPr>
          </a:lstStyle>
          <a:p>
            <a:fld id="{534C3268-F89E-4B16-89D6-FF4F4E5E34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6006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4C3268-F89E-4B16-89D6-FF4F4E5E345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42202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ち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4C3268-F89E-4B16-89D6-FF4F4E5E345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10814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BCBB3-0936-4AD7-B1E1-AAE2AE845B78}" type="datetimeFigureOut">
              <a:rPr kumimoji="1" lang="ja-JP" altLang="en-US" smtClean="0"/>
              <a:t>2024/10/24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138A4-D72C-45AF-B6FE-241957054E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7861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BCBB3-0936-4AD7-B1E1-AAE2AE845B78}" type="datetimeFigureOut">
              <a:rPr kumimoji="1" lang="ja-JP" altLang="en-US" smtClean="0"/>
              <a:t>2024/10/24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138A4-D72C-45AF-B6FE-241957054E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6500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BCBB3-0936-4AD7-B1E1-AAE2AE845B78}" type="datetimeFigureOut">
              <a:rPr kumimoji="1" lang="ja-JP" altLang="en-US" smtClean="0"/>
              <a:t>2024/10/24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138A4-D72C-45AF-B6FE-241957054E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2303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BCBB3-0936-4AD7-B1E1-AAE2AE845B78}" type="datetimeFigureOut">
              <a:rPr kumimoji="1" lang="ja-JP" altLang="en-US" smtClean="0"/>
              <a:t>2024/10/24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138A4-D72C-45AF-B6FE-241957054E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0781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BCBB3-0936-4AD7-B1E1-AAE2AE845B78}" type="datetimeFigureOut">
              <a:rPr kumimoji="1" lang="ja-JP" altLang="en-US" smtClean="0"/>
              <a:t>2024/10/24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138A4-D72C-45AF-B6FE-241957054E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0706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BCBB3-0936-4AD7-B1E1-AAE2AE845B78}" type="datetimeFigureOut">
              <a:rPr kumimoji="1" lang="ja-JP" altLang="en-US" smtClean="0"/>
              <a:t>2024/10/24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138A4-D72C-45AF-B6FE-241957054E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3983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BCBB3-0936-4AD7-B1E1-AAE2AE845B78}" type="datetimeFigureOut">
              <a:rPr kumimoji="1" lang="ja-JP" altLang="en-US" smtClean="0"/>
              <a:t>2024/10/24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138A4-D72C-45AF-B6FE-241957054E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7519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BCBB3-0936-4AD7-B1E1-AAE2AE845B78}" type="datetimeFigureOut">
              <a:rPr kumimoji="1" lang="ja-JP" altLang="en-US" smtClean="0"/>
              <a:t>2024/10/24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138A4-D72C-45AF-B6FE-241957054E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6776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BCBB3-0936-4AD7-B1E1-AAE2AE845B78}" type="datetimeFigureOut">
              <a:rPr kumimoji="1" lang="ja-JP" altLang="en-US" smtClean="0"/>
              <a:t>2024/10/24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138A4-D72C-45AF-B6FE-241957054E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0194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BCBB3-0936-4AD7-B1E1-AAE2AE845B78}" type="datetimeFigureOut">
              <a:rPr kumimoji="1" lang="ja-JP" altLang="en-US" smtClean="0"/>
              <a:t>2024/10/24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138A4-D72C-45AF-B6FE-241957054E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2678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BCBB3-0936-4AD7-B1E1-AAE2AE845B78}" type="datetimeFigureOut">
              <a:rPr kumimoji="1" lang="ja-JP" altLang="en-US" smtClean="0"/>
              <a:t>2024/10/24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138A4-D72C-45AF-B6FE-241957054E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7385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DBCBB3-0936-4AD7-B1E1-AAE2AE845B78}" type="datetimeFigureOut">
              <a:rPr kumimoji="1" lang="ja-JP" altLang="en-US" smtClean="0"/>
              <a:t>2024/10/24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138A4-D72C-45AF-B6FE-241957054E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4114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mailto:jimu@osfc.or.jp" TargetMode="External"/><Relationship Id="rId4" Type="http://schemas.openxmlformats.org/officeDocument/2006/relationships/hyperlink" Target="mailto:&#12513;&#12540;&#12523;&#12364;&#21463;&#20449;&#12391;&#12365;&#12394;&#12356;&#22580;&#21512;&#12364;&#12372;&#12374;&#12356;&#12414;&#12377;&#12398;&#12391;jimu@osfc.or.jp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00239B11-1169-FBC0-DC77-298EBE05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62583" y="-11609"/>
            <a:ext cx="764703" cy="632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C607C05F-20D8-F5DF-70EA-6098F41FC505}"/>
              </a:ext>
            </a:extLst>
          </p:cNvPr>
          <p:cNvSpPr/>
          <p:nvPr/>
        </p:nvSpPr>
        <p:spPr>
          <a:xfrm>
            <a:off x="228546" y="435429"/>
            <a:ext cx="5910997" cy="4089980"/>
          </a:xfrm>
          <a:prstGeom prst="roundRect">
            <a:avLst>
              <a:gd name="adj" fmla="val 3952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6B81880-D386-47F7-8ECD-0366596699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2240" y="780543"/>
            <a:ext cx="5863622" cy="2133218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l"/>
            <a:r>
              <a:rPr lang="ja-JP" altLang="en-US" sz="1100" b="1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　■　日　　時：</a:t>
            </a:r>
            <a:endParaRPr lang="en-US" altLang="ja-JP" sz="1100" b="1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ＭＳ Ｐゴシック" panose="020B0600070205080204" pitchFamily="50" charset="-128"/>
            </a:endParaRPr>
          </a:p>
          <a:p>
            <a:pPr algn="l"/>
            <a:r>
              <a:rPr lang="ja-JP" altLang="en-US" sz="1100" b="1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　■　開催場所：</a:t>
            </a:r>
            <a:endParaRPr lang="en-US" altLang="ja-JP" sz="1100" b="1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ＭＳ Ｐゴシック" panose="020B0600070205080204" pitchFamily="50" charset="-128"/>
            </a:endParaRPr>
          </a:p>
          <a:p>
            <a:pPr algn="l"/>
            <a:r>
              <a:rPr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　■　定　　員：</a:t>
            </a:r>
            <a:endParaRPr lang="en-US" altLang="ja-JP" sz="1100" b="1" dirty="0">
              <a:latin typeface="メイリオ" panose="020B0604030504040204" pitchFamily="50" charset="-128"/>
              <a:ea typeface="メイリオ" panose="020B0604030504040204" pitchFamily="50" charset="-128"/>
              <a:cs typeface="ＭＳ Ｐゴシック" panose="020B0600070205080204" pitchFamily="50" charset="-128"/>
            </a:endParaRPr>
          </a:p>
          <a:p>
            <a:pPr algn="l"/>
            <a:r>
              <a:rPr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　■　参加費　：</a:t>
            </a:r>
            <a:endParaRPr lang="en-US" altLang="ja-JP" sz="1100" b="1" dirty="0">
              <a:latin typeface="メイリオ" panose="020B0604030504040204" pitchFamily="50" charset="-128"/>
              <a:ea typeface="メイリオ" panose="020B0604030504040204" pitchFamily="50" charset="-128"/>
              <a:cs typeface="ＭＳ Ｐゴシック" panose="020B0600070205080204" pitchFamily="50" charset="-128"/>
            </a:endParaRPr>
          </a:p>
          <a:p>
            <a:pPr algn="l">
              <a:lnSpc>
                <a:spcPts val="1000"/>
              </a:lnSpc>
            </a:pPr>
            <a:r>
              <a:rPr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　■　テーマ　：</a:t>
            </a:r>
            <a:endParaRPr lang="en-US" altLang="ja-JP" sz="1100" b="1" dirty="0">
              <a:latin typeface="メイリオ" panose="020B0604030504040204" pitchFamily="50" charset="-128"/>
              <a:ea typeface="メイリオ" panose="020B0604030504040204" pitchFamily="50" charset="-128"/>
              <a:cs typeface="ＭＳ Ｐゴシック" panose="020B0600070205080204" pitchFamily="50" charset="-128"/>
            </a:endParaRPr>
          </a:p>
          <a:p>
            <a:pPr algn="l">
              <a:lnSpc>
                <a:spcPts val="1000"/>
              </a:lnSpc>
            </a:pPr>
            <a:r>
              <a:rPr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　■　講　師　：　　　　　　氏　経済産業省　製造産業局　宇宙産業課長</a:t>
            </a:r>
            <a:endParaRPr lang="en-US" altLang="ja-JP" sz="1100" b="1" dirty="0">
              <a:latin typeface="メイリオ" panose="020B0604030504040204" pitchFamily="50" charset="-128"/>
              <a:ea typeface="メイリオ" panose="020B0604030504040204" pitchFamily="50" charset="-128"/>
              <a:cs typeface="ＭＳ Ｐゴシック" panose="020B0600070205080204" pitchFamily="50" charset="-128"/>
            </a:endParaRPr>
          </a:p>
          <a:p>
            <a:pPr algn="l">
              <a:lnSpc>
                <a:spcPts val="1000"/>
              </a:lnSpc>
            </a:pPr>
            <a:r>
              <a:rPr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　■　テーマ　：弊社の宇宙事業への取組について</a:t>
            </a:r>
            <a:r>
              <a:rPr lang="en-US" altLang="ja-JP" sz="1100" b="1" dirty="0"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(</a:t>
            </a:r>
            <a:r>
              <a:rPr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仮称</a:t>
            </a:r>
            <a:r>
              <a:rPr lang="en-US" altLang="ja-JP" sz="1100" b="1" dirty="0"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)</a:t>
            </a:r>
          </a:p>
          <a:p>
            <a:pPr algn="l">
              <a:lnSpc>
                <a:spcPts val="1000"/>
              </a:lnSpc>
            </a:pPr>
            <a:r>
              <a:rPr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　■　講　師　：横浜　航氏　東京海上日動火災保険　航空宇宙・旅行産業部</a:t>
            </a:r>
            <a:endParaRPr lang="en-US" altLang="ja-JP" sz="1100" b="1" dirty="0">
              <a:latin typeface="メイリオ" panose="020B0604030504040204" pitchFamily="50" charset="-128"/>
              <a:ea typeface="メイリオ" panose="020B0604030504040204" pitchFamily="50" charset="-128"/>
              <a:cs typeface="ＭＳ Ｐゴシック" panose="020B0600070205080204" pitchFamily="50" charset="-128"/>
            </a:endParaRPr>
          </a:p>
          <a:p>
            <a:pPr algn="l">
              <a:lnSpc>
                <a:spcPts val="1000"/>
              </a:lnSpc>
            </a:pPr>
            <a:endParaRPr lang="en-US" altLang="ja-JP" sz="1100" b="1" dirty="0">
              <a:latin typeface="メイリオ" panose="020B0604030504040204" pitchFamily="50" charset="-128"/>
              <a:ea typeface="メイリオ" panose="020B0604030504040204" pitchFamily="50" charset="-128"/>
              <a:cs typeface="ＭＳ Ｐゴシック" panose="020B0600070205080204" pitchFamily="50" charset="-128"/>
            </a:endParaRPr>
          </a:p>
          <a:p>
            <a:pPr algn="l">
              <a:lnSpc>
                <a:spcPts val="1000"/>
              </a:lnSpc>
            </a:pPr>
            <a:endParaRPr lang="en-US" altLang="ja-JP" sz="1100" b="1" dirty="0">
              <a:latin typeface="メイリオ" panose="020B0604030504040204" pitchFamily="50" charset="-128"/>
              <a:ea typeface="メイリオ" panose="020B060403050404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DD8CB68-A0DA-4EB7-9B7E-419BECFDC793}"/>
              </a:ext>
            </a:extLst>
          </p:cNvPr>
          <p:cNvSpPr txBox="1"/>
          <p:nvPr/>
        </p:nvSpPr>
        <p:spPr>
          <a:xfrm>
            <a:off x="474192" y="7652084"/>
            <a:ext cx="5461046" cy="160002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indent="1866900" fontAlgn="base"/>
            <a:r>
              <a:rPr lang="ja-JP" altLang="en-US" sz="1200" b="1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　</a:t>
            </a:r>
            <a:endParaRPr lang="en-US" altLang="ja-JP" sz="1200" b="1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ＭＳ Ｐゴシック" panose="020B0600070205080204" pitchFamily="50" charset="-128"/>
            </a:endParaRPr>
          </a:p>
          <a:p>
            <a:pPr indent="1866900" fontAlgn="base"/>
            <a:r>
              <a:rPr lang="ja-JP" altLang="en-US" sz="1200" b="1" u="sng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　</a:t>
            </a:r>
            <a:r>
              <a:rPr lang="ja-JP" altLang="ja-JP" sz="1200" b="1" u="sng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締切</a:t>
            </a:r>
            <a:r>
              <a:rPr lang="ja-JP" altLang="en-US" sz="1200" b="1" u="sng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：</a:t>
            </a:r>
            <a:r>
              <a:rPr lang="en-US" altLang="ja-JP" sz="1200" b="1" u="sng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11</a:t>
            </a:r>
            <a:r>
              <a:rPr lang="ja-JP" altLang="en-US" sz="12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月８日</a:t>
            </a:r>
            <a:r>
              <a:rPr lang="en-US" altLang="ja-JP" sz="12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(</a:t>
            </a:r>
            <a:r>
              <a:rPr lang="ja-JP" altLang="en-US" sz="12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金</a:t>
            </a:r>
            <a:r>
              <a:rPr lang="en-US" altLang="ja-JP" sz="12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)</a:t>
            </a:r>
            <a:r>
              <a:rPr lang="ja-JP" altLang="en-US" sz="12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午後</a:t>
            </a:r>
            <a:r>
              <a:rPr lang="en-US" altLang="ja-JP" sz="12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3</a:t>
            </a:r>
            <a:r>
              <a:rPr lang="ja-JP" altLang="en-US" sz="12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時まで</a:t>
            </a:r>
            <a:endParaRPr lang="en-US" altLang="ja-JP" sz="10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ＭＳ Ｐゴシック" panose="020B0600070205080204" pitchFamily="50" charset="-128"/>
            </a:endParaRPr>
          </a:p>
          <a:p>
            <a:pPr marL="1980565" fontAlgn="base"/>
            <a:r>
              <a:rPr lang="ja-JP" altLang="ja-JP" sz="10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※申込後、イベント開催までに確認メールが送信されます。</a:t>
            </a:r>
            <a:endParaRPr lang="en-US" altLang="ja-JP" sz="10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ＭＳ Ｐゴシック" panose="020B0600070205080204" pitchFamily="50" charset="-128"/>
            </a:endParaRPr>
          </a:p>
          <a:p>
            <a:pPr marL="1980565" fontAlgn="base"/>
            <a:r>
              <a:rPr lang="ja-JP" altLang="ja-JP" sz="10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迷惑メール</a:t>
            </a:r>
            <a:r>
              <a:rPr lang="ja-JP" altLang="en-US" sz="10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対策</a:t>
            </a:r>
            <a:r>
              <a:rPr lang="ja-JP" altLang="ja-JP" sz="10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などでドメイン指定を行っている場合、</a:t>
            </a:r>
            <a:r>
              <a:rPr lang="ja-JP" altLang="ja-JP" sz="10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  <a:hlinkClick r:id="rId4"/>
              </a:rPr>
              <a:t>メールが受信できない場合がございます</a:t>
            </a:r>
            <a:r>
              <a:rPr lang="ja-JP" altLang="en-US" sz="10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  <a:hlinkClick r:id="rId4"/>
              </a:rPr>
              <a:t>ので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  <a:hlinkClick r:id="rId4"/>
              </a:rPr>
              <a:t>jimu@osfc.or.jp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 </a:t>
            </a:r>
            <a:r>
              <a:rPr lang="ja-JP" altLang="ja-JP" sz="10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の受信設定をお願いいたします。</a:t>
            </a:r>
          </a:p>
          <a:p>
            <a:pPr marL="1980565" fontAlgn="base"/>
            <a:r>
              <a:rPr lang="ja-JP" altLang="en-US" sz="10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◎当日午前中</a:t>
            </a:r>
            <a:r>
              <a:rPr lang="ja-JP" altLang="ja-JP" sz="10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までにメールが届かない場合は事務局</a:t>
            </a:r>
            <a:endParaRPr lang="en-US" altLang="ja-JP" sz="10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ＭＳ Ｐゴシック" panose="020B0600070205080204" pitchFamily="50" charset="-128"/>
            </a:endParaRPr>
          </a:p>
          <a:p>
            <a:pPr marL="1980565" fontAlgn="base"/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  <a:hlinkClick r:id="rId5"/>
              </a:rPr>
              <a:t>jimu@osfc.or.jp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 </a:t>
            </a:r>
            <a:r>
              <a:rPr lang="ja-JP" altLang="ja-JP" sz="10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までご連絡ください。</a:t>
            </a:r>
          </a:p>
        </p:txBody>
      </p:sp>
      <p:sp>
        <p:nvSpPr>
          <p:cNvPr id="12" name="字幕 2">
            <a:extLst>
              <a:ext uri="{FF2B5EF4-FFF2-40B4-BE49-F238E27FC236}">
                <a16:creationId xmlns:a16="http://schemas.microsoft.com/office/drawing/2014/main" id="{56CF959D-9692-E1F1-466F-ED30636BE6D6}"/>
              </a:ext>
            </a:extLst>
          </p:cNvPr>
          <p:cNvSpPr txBox="1">
            <a:spLocks/>
          </p:cNvSpPr>
          <p:nvPr/>
        </p:nvSpPr>
        <p:spPr>
          <a:xfrm>
            <a:off x="1792912" y="780543"/>
            <a:ext cx="4715385" cy="126224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1100" b="1" dirty="0"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2024</a:t>
            </a:r>
            <a:r>
              <a:rPr lang="ja-JP" altLang="ja-JP" sz="1100" b="1" dirty="0"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年</a:t>
            </a:r>
            <a:r>
              <a:rPr lang="en-US" altLang="ja-JP" sz="1100" b="1" dirty="0"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11</a:t>
            </a:r>
            <a:r>
              <a:rPr lang="ja-JP" altLang="ja-JP" sz="1100" b="1" dirty="0"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月</a:t>
            </a:r>
            <a:r>
              <a:rPr lang="en-US" altLang="ja-JP" sz="1100" b="1" dirty="0"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15</a:t>
            </a:r>
            <a:r>
              <a:rPr lang="ja-JP" altLang="ja-JP" sz="1100" b="1" dirty="0"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日</a:t>
            </a:r>
            <a:r>
              <a:rPr lang="en-US" altLang="ja-JP" sz="1100" b="1" dirty="0"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 (</a:t>
            </a:r>
            <a:r>
              <a:rPr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金</a:t>
            </a:r>
            <a:r>
              <a:rPr lang="en-US" altLang="ja-JP" sz="1100" b="1" dirty="0"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) 　15</a:t>
            </a:r>
            <a:r>
              <a:rPr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時～</a:t>
            </a:r>
            <a:r>
              <a:rPr lang="en-US" altLang="ja-JP" sz="1100" b="1" dirty="0"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16</a:t>
            </a:r>
            <a:r>
              <a:rPr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時</a:t>
            </a:r>
            <a:r>
              <a:rPr lang="en-US" altLang="ja-JP" sz="1100" b="1" dirty="0"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40</a:t>
            </a:r>
            <a:r>
              <a:rPr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分　　開場：</a:t>
            </a:r>
            <a:r>
              <a:rPr lang="en-US" altLang="ja-JP" sz="1100" b="1" dirty="0"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14</a:t>
            </a:r>
            <a:r>
              <a:rPr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時</a:t>
            </a:r>
            <a:r>
              <a:rPr lang="en-US" altLang="ja-JP" sz="1100" b="1" dirty="0"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30</a:t>
            </a:r>
            <a:r>
              <a:rPr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分　</a:t>
            </a:r>
            <a:endParaRPr lang="en-US" altLang="ja-JP" sz="1100" b="1" dirty="0">
              <a:latin typeface="メイリオ" panose="020B0604030504040204" pitchFamily="50" charset="-128"/>
              <a:ea typeface="メイリオ" panose="020B0604030504040204" pitchFamily="50" charset="-128"/>
              <a:cs typeface="ＭＳ Ｐゴシック" panose="020B0600070205080204" pitchFamily="50" charset="-128"/>
            </a:endParaRPr>
          </a:p>
          <a:p>
            <a:pPr algn="l"/>
            <a:r>
              <a:rPr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アートホテル大分　２</a:t>
            </a:r>
            <a:r>
              <a:rPr lang="en-US" altLang="ja-JP" sz="1100" b="1" dirty="0"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F </a:t>
            </a:r>
            <a:r>
              <a:rPr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グランドホール</a:t>
            </a:r>
            <a:endParaRPr lang="en-US" altLang="ja-JP" sz="1100" b="1" dirty="0">
              <a:latin typeface="メイリオ" panose="020B0604030504040204" pitchFamily="50" charset="-128"/>
              <a:ea typeface="メイリオ" panose="020B0604030504040204" pitchFamily="50" charset="-128"/>
              <a:cs typeface="ＭＳ Ｐゴシック" panose="020B0600070205080204" pitchFamily="50" charset="-128"/>
            </a:endParaRPr>
          </a:p>
          <a:p>
            <a:pPr algn="l"/>
            <a:r>
              <a:rPr lang="en-US" altLang="ja-JP" sz="1100" b="1" dirty="0"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100</a:t>
            </a:r>
            <a:r>
              <a:rPr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名程度　</a:t>
            </a:r>
            <a:endParaRPr lang="en-US" altLang="ja-JP" sz="1100" b="1" dirty="0">
              <a:latin typeface="メイリオ" panose="020B0604030504040204" pitchFamily="50" charset="-128"/>
              <a:ea typeface="メイリオ" panose="020B060403050404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3B56409C-E028-E43B-E3ED-86C32D3937A3}"/>
              </a:ext>
            </a:extLst>
          </p:cNvPr>
          <p:cNvSpPr txBox="1"/>
          <p:nvPr/>
        </p:nvSpPr>
        <p:spPr>
          <a:xfrm>
            <a:off x="1264024" y="1740123"/>
            <a:ext cx="479855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defTabSz="685800">
              <a:lnSpc>
                <a:spcPts val="800"/>
              </a:lnSpc>
              <a:spcBef>
                <a:spcPts val="750"/>
              </a:spcBef>
              <a:defRPr kumimoji="1" sz="1000" b="1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900" dirty="0">
                <a:latin typeface="メイリオ"/>
                <a:ea typeface="メイリオ"/>
              </a:rPr>
              <a:t>　</a:t>
            </a:r>
            <a:r>
              <a:rPr lang="ja-JP" altLang="en-US" sz="900" kern="100" dirty="0">
                <a:latin typeface="メイリオ"/>
                <a:ea typeface="メイリオ"/>
                <a:cs typeface="Courier New" panose="02070309020205020404" pitchFamily="49" charset="0"/>
              </a:rPr>
              <a:t>  </a:t>
            </a:r>
            <a:r>
              <a:rPr lang="ja-JP" altLang="en-US" sz="1100" kern="100" dirty="0">
                <a:effectLst/>
                <a:cs typeface="Courier New" panose="02070309020205020404" pitchFamily="49" charset="0"/>
              </a:rPr>
              <a:t>宇宙産業と大分の可能性について</a:t>
            </a:r>
            <a:r>
              <a:rPr lang="ja-JP" altLang="ja-JP" sz="1200" kern="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（仮称）</a:t>
            </a:r>
            <a:endParaRPr kumimoji="1" lang="en-US" altLang="ja-JP" sz="1200" b="1" dirty="0">
              <a:latin typeface="メイリオ"/>
              <a:ea typeface="メイリオ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6434B35-1E24-17AF-5D96-6A76A4670F4F}"/>
              </a:ext>
            </a:extLst>
          </p:cNvPr>
          <p:cNvSpPr txBox="1"/>
          <p:nvPr/>
        </p:nvSpPr>
        <p:spPr>
          <a:xfrm>
            <a:off x="1792912" y="1521629"/>
            <a:ext cx="2758179" cy="16704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indent="0"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000" b="1"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defRPr>
            </a:lvl1pPr>
            <a:lvl2pPr marL="3429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/>
            </a:lvl2pPr>
            <a:lvl3pPr marL="6858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/>
            </a:lvl3pPr>
            <a:lvl4pPr marL="10287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/>
            </a:lvl4pPr>
            <a:lvl5pPr marL="13716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/>
            </a:lvl5pPr>
            <a:lvl6pPr marL="17145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/>
            </a:lvl6pPr>
            <a:lvl7pPr marL="20574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/>
            </a:lvl7pPr>
            <a:lvl8pPr marL="24003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/>
            </a:lvl8pPr>
            <a:lvl9pPr marL="27432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/>
            </a:lvl9pPr>
          </a:lstStyle>
          <a:p>
            <a:r>
              <a:rPr lang="ja-JP" altLang="en-US" sz="1100" dirty="0"/>
              <a:t>無料</a:t>
            </a:r>
          </a:p>
        </p:txBody>
      </p:sp>
      <p:sp>
        <p:nvSpPr>
          <p:cNvPr id="18" name="字幕 2">
            <a:extLst>
              <a:ext uri="{FF2B5EF4-FFF2-40B4-BE49-F238E27FC236}">
                <a16:creationId xmlns:a16="http://schemas.microsoft.com/office/drawing/2014/main" id="{574B7D94-D2DC-4B28-B9EF-6888E06AD052}"/>
              </a:ext>
            </a:extLst>
          </p:cNvPr>
          <p:cNvSpPr txBox="1">
            <a:spLocks/>
          </p:cNvSpPr>
          <p:nvPr/>
        </p:nvSpPr>
        <p:spPr>
          <a:xfrm>
            <a:off x="474191" y="2958317"/>
            <a:ext cx="5588392" cy="1479037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■　</a:t>
            </a:r>
            <a:r>
              <a:rPr lang="ja-JP" altLang="en-US" sz="1100" b="1" dirty="0">
                <a:latin typeface="+mn-ea"/>
                <a:cs typeface="ＭＳ Ｐゴシック" panose="020B0600070205080204" pitchFamily="50" charset="-128"/>
              </a:rPr>
              <a:t>タイムスケジュール　</a:t>
            </a:r>
            <a:r>
              <a:rPr lang="ja-JP" altLang="en-US" sz="1000" b="1" dirty="0">
                <a:latin typeface="+mn-ea"/>
                <a:cs typeface="ＭＳ Ｐゴシック" panose="020B0600070205080204" pitchFamily="50" charset="-128"/>
              </a:rPr>
              <a:t>　</a:t>
            </a:r>
            <a:r>
              <a:rPr lang="ja-JP" altLang="en-US" sz="900" dirty="0">
                <a:latin typeface="+mn-ea"/>
                <a:cs typeface="ＭＳ Ｐゴシック" panose="020B0600070205080204" pitchFamily="50" charset="-128"/>
              </a:rPr>
              <a:t>進行：</a:t>
            </a:r>
            <a:r>
              <a:rPr lang="en-US" altLang="ja-JP" sz="900" dirty="0">
                <a:latin typeface="+mn-ea"/>
                <a:cs typeface="ＭＳ Ｐゴシック" panose="020B0600070205080204" pitchFamily="50" charset="-128"/>
              </a:rPr>
              <a:t>OSFC</a:t>
            </a:r>
            <a:r>
              <a:rPr lang="ja-JP" altLang="en-US" sz="1000" b="1" dirty="0">
                <a:latin typeface="+mn-ea"/>
                <a:cs typeface="ＭＳ Ｐゴシック" panose="020B0600070205080204" pitchFamily="50" charset="-128"/>
              </a:rPr>
              <a:t>　</a:t>
            </a:r>
            <a:endParaRPr lang="en-US" altLang="ja-JP" sz="1000" b="1" dirty="0">
              <a:latin typeface="+mn-ea"/>
              <a:cs typeface="ＭＳ Ｐゴシック" panose="020B0600070205080204" pitchFamily="50" charset="-128"/>
            </a:endParaRPr>
          </a:p>
          <a:p>
            <a:pPr algn="l">
              <a:lnSpc>
                <a:spcPct val="100000"/>
              </a:lnSpc>
            </a:pPr>
            <a:r>
              <a:rPr lang="ja-JP" altLang="en-US" sz="1000" b="1" dirty="0">
                <a:latin typeface="+mn-ea"/>
                <a:cs typeface="ＭＳ Ｐゴシック" panose="020B0600070205080204" pitchFamily="50" charset="-128"/>
              </a:rPr>
              <a:t>　</a:t>
            </a:r>
            <a:r>
              <a:rPr lang="en-US" altLang="ja-JP" sz="1000" b="1" dirty="0">
                <a:latin typeface="+mn-ea"/>
                <a:cs typeface="ＭＳ Ｐゴシック" panose="020B0600070205080204" pitchFamily="50" charset="-128"/>
              </a:rPr>
              <a:t>14:30</a:t>
            </a:r>
            <a:r>
              <a:rPr lang="ja-JP" altLang="en-US" sz="1000" b="1" dirty="0">
                <a:latin typeface="+mn-ea"/>
                <a:cs typeface="ＭＳ Ｐゴシック" panose="020B0600070205080204" pitchFamily="50" charset="-128"/>
              </a:rPr>
              <a:t>～　　    　　開場</a:t>
            </a:r>
            <a:br>
              <a:rPr lang="en-US" altLang="ja-JP" sz="1000" b="1" dirty="0">
                <a:effectLst/>
                <a:latin typeface="+mn-ea"/>
                <a:cs typeface="ＭＳ Ｐゴシック" panose="020B0600070205080204" pitchFamily="50" charset="-128"/>
              </a:rPr>
            </a:br>
            <a:r>
              <a:rPr lang="ja-JP" altLang="en-U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cs typeface="ＭＳ Ｐゴシック" panose="020B0600070205080204" pitchFamily="50" charset="-128"/>
              </a:rPr>
              <a:t>　</a:t>
            </a:r>
            <a:r>
              <a:rPr lang="en-US" altLang="ja-JP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cs typeface="ＭＳ Ｐゴシック" panose="020B0600070205080204" pitchFamily="50" charset="-128"/>
              </a:rPr>
              <a:t>15</a:t>
            </a:r>
            <a:r>
              <a:rPr lang="ja-JP" altLang="en-US" sz="10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ea"/>
                <a:cs typeface="ＭＳ Ｐゴシック" panose="020B0600070205080204" pitchFamily="50" charset="-128"/>
              </a:rPr>
              <a:t>：</a:t>
            </a:r>
            <a:r>
              <a:rPr lang="en-US" altLang="ja-JP" sz="10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ea"/>
                <a:cs typeface="ＭＳ Ｐゴシック" panose="020B0600070205080204" pitchFamily="50" charset="-128"/>
              </a:rPr>
              <a:t>00</a:t>
            </a:r>
            <a:r>
              <a:rPr lang="ja-JP" altLang="en-US" sz="10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ea"/>
                <a:cs typeface="ＭＳ Ｐゴシック" panose="020B0600070205080204" pitchFamily="50" charset="-128"/>
              </a:rPr>
              <a:t>～</a:t>
            </a:r>
            <a:r>
              <a:rPr lang="en-US" altLang="ja-JP" sz="10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ea"/>
                <a:cs typeface="ＭＳ Ｐゴシック" panose="020B0600070205080204" pitchFamily="50" charset="-128"/>
              </a:rPr>
              <a:t>15</a:t>
            </a:r>
            <a:r>
              <a:rPr lang="ja-JP" altLang="en-US" sz="10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ea"/>
                <a:cs typeface="ＭＳ Ｐゴシック" panose="020B0600070205080204" pitchFamily="50" charset="-128"/>
              </a:rPr>
              <a:t>：</a:t>
            </a:r>
            <a:r>
              <a:rPr lang="en-US" altLang="ja-JP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cs typeface="ＭＳ Ｐゴシック" panose="020B0600070205080204" pitchFamily="50" charset="-128"/>
              </a:rPr>
              <a:t>05</a:t>
            </a:r>
            <a:r>
              <a:rPr lang="ja-JP" altLang="en-US" sz="10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ea"/>
                <a:cs typeface="ＭＳ Ｐゴシック" panose="020B0600070205080204" pitchFamily="50" charset="-128"/>
              </a:rPr>
              <a:t>　</a:t>
            </a:r>
            <a:r>
              <a:rPr lang="ja-JP" altLang="en-U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cs typeface="ＭＳ Ｐゴシック" panose="020B0600070205080204" pitchFamily="50" charset="-128"/>
              </a:rPr>
              <a:t>開会</a:t>
            </a:r>
            <a:r>
              <a:rPr lang="ja-JP" altLang="en-US" sz="10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ea"/>
                <a:cs typeface="ＭＳ Ｐゴシック" panose="020B0600070205080204" pitchFamily="50" charset="-128"/>
              </a:rPr>
              <a:t>挨拶</a:t>
            </a:r>
            <a:br>
              <a:rPr lang="en-US" altLang="ja-JP" sz="10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ea"/>
                <a:cs typeface="ＭＳ Ｐゴシック" panose="020B0600070205080204" pitchFamily="50" charset="-128"/>
              </a:rPr>
            </a:br>
            <a:r>
              <a:rPr lang="ja-JP" altLang="en-U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cs typeface="ＭＳ Ｐゴシック" panose="020B0600070205080204" pitchFamily="50" charset="-128"/>
              </a:rPr>
              <a:t>　</a:t>
            </a:r>
            <a:r>
              <a:rPr lang="en-US" altLang="ja-JP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cs typeface="ＭＳ Ｐゴシック" panose="020B0600070205080204" pitchFamily="50" charset="-128"/>
              </a:rPr>
              <a:t>15</a:t>
            </a:r>
            <a:r>
              <a:rPr lang="ja-JP" altLang="en-US" sz="10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ea"/>
                <a:cs typeface="ＭＳ Ｐゴシック" panose="020B0600070205080204" pitchFamily="50" charset="-128"/>
              </a:rPr>
              <a:t>：</a:t>
            </a:r>
            <a:r>
              <a:rPr lang="en-US" altLang="ja-JP" sz="10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ea"/>
                <a:cs typeface="ＭＳ Ｐゴシック" panose="020B0600070205080204" pitchFamily="50" charset="-128"/>
              </a:rPr>
              <a:t>05</a:t>
            </a:r>
            <a:r>
              <a:rPr lang="ja-JP" altLang="en-US" sz="10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ea"/>
                <a:cs typeface="ＭＳ Ｐゴシック" panose="020B0600070205080204" pitchFamily="50" charset="-128"/>
              </a:rPr>
              <a:t>～</a:t>
            </a:r>
            <a:r>
              <a:rPr lang="en-US" altLang="ja-JP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cs typeface="ＭＳ Ｐゴシック" panose="020B0600070205080204" pitchFamily="50" charset="-128"/>
              </a:rPr>
              <a:t>15</a:t>
            </a:r>
            <a:r>
              <a:rPr lang="ja-JP" altLang="en-U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cs typeface="ＭＳ Ｐゴシック" panose="020B0600070205080204" pitchFamily="50" charset="-128"/>
              </a:rPr>
              <a:t>：</a:t>
            </a:r>
            <a:r>
              <a:rPr lang="en-US" altLang="ja-JP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cs typeface="ＭＳ Ｐゴシック" panose="020B0600070205080204" pitchFamily="50" charset="-128"/>
              </a:rPr>
              <a:t>35</a:t>
            </a:r>
            <a:r>
              <a:rPr lang="ja-JP" altLang="en-U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cs typeface="ＭＳ Ｐゴシック" panose="020B0600070205080204" pitchFamily="50" charset="-128"/>
              </a:rPr>
              <a:t>　講演　</a:t>
            </a:r>
            <a:r>
              <a:rPr lang="ja-JP" altLang="en-US" sz="1000" b="1" kern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cs typeface="Times New Roman"/>
              </a:rPr>
              <a:t>　　　　　氏　　</a:t>
            </a:r>
            <a:br>
              <a:rPr lang="en-US" altLang="ja-JP" sz="1000" b="1" kern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cs typeface="Times New Roman"/>
              </a:rPr>
            </a:br>
            <a:r>
              <a:rPr lang="ja-JP" altLang="en-U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cs typeface="ＭＳ Ｐゴシック" panose="020B0600070205080204" pitchFamily="50" charset="-128"/>
              </a:rPr>
              <a:t>　</a:t>
            </a:r>
            <a:r>
              <a:rPr lang="en-US" altLang="ja-JP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cs typeface="ＭＳ Ｐゴシック" panose="020B0600070205080204" pitchFamily="50" charset="-128"/>
              </a:rPr>
              <a:t>15</a:t>
            </a:r>
            <a:r>
              <a:rPr lang="ja-JP" altLang="ja-JP" sz="10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ea"/>
                <a:cs typeface="ＭＳ Ｐゴシック" panose="020B0600070205080204" pitchFamily="50" charset="-128"/>
              </a:rPr>
              <a:t>：</a:t>
            </a:r>
            <a:r>
              <a:rPr lang="en-US" altLang="ja-JP" sz="10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ea"/>
                <a:cs typeface="ＭＳ Ｐゴシック" panose="020B0600070205080204" pitchFamily="50" charset="-128"/>
              </a:rPr>
              <a:t>40</a:t>
            </a:r>
            <a:r>
              <a:rPr lang="ja-JP" altLang="ja-JP" sz="10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ea"/>
                <a:cs typeface="ＭＳ Ｐゴシック" panose="020B0600070205080204" pitchFamily="50" charset="-128"/>
              </a:rPr>
              <a:t>～</a:t>
            </a:r>
            <a:r>
              <a:rPr lang="en-US" altLang="ja-JP" sz="10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ea"/>
                <a:cs typeface="ＭＳ Ｐゴシック" panose="020B0600070205080204" pitchFamily="50" charset="-128"/>
              </a:rPr>
              <a:t>16</a:t>
            </a:r>
            <a:r>
              <a:rPr lang="ja-JP" altLang="ja-JP" sz="10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ea"/>
                <a:cs typeface="ＭＳ Ｐゴシック" panose="020B0600070205080204" pitchFamily="50" charset="-128"/>
              </a:rPr>
              <a:t>：</a:t>
            </a:r>
            <a:r>
              <a:rPr lang="en-US" altLang="ja-JP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cs typeface="ＭＳ Ｐゴシック" panose="020B0600070205080204" pitchFamily="50" charset="-128"/>
              </a:rPr>
              <a:t>10</a:t>
            </a:r>
            <a:r>
              <a:rPr lang="ja-JP" altLang="ja-JP" sz="10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ea"/>
                <a:cs typeface="ＭＳ Ｐゴシック" panose="020B0600070205080204" pitchFamily="50" charset="-128"/>
              </a:rPr>
              <a:t>　</a:t>
            </a:r>
            <a:r>
              <a:rPr lang="ja-JP" altLang="en-U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cs typeface="ＭＳ Ｐゴシック" panose="020B0600070205080204" pitchFamily="50" charset="-128"/>
              </a:rPr>
              <a:t>講演　</a:t>
            </a:r>
            <a:r>
              <a:rPr lang="ja-JP" altLang="en-US" sz="10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ea"/>
                <a:cs typeface="ＭＳ Ｐゴシック" panose="020B0600070205080204" pitchFamily="50" charset="-128"/>
              </a:rPr>
              <a:t>　横浜　航氏　　　</a:t>
            </a:r>
            <a:br>
              <a:rPr lang="en-US" altLang="ja-JP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cs typeface="ＭＳ Ｐゴシック" panose="020B0600070205080204" pitchFamily="50" charset="-128"/>
              </a:rPr>
            </a:br>
            <a:r>
              <a:rPr lang="ja-JP" altLang="en-US" sz="1000" b="1" kern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cs typeface="Times New Roman"/>
              </a:rPr>
              <a:t>　</a:t>
            </a:r>
            <a:r>
              <a:rPr lang="en-US" altLang="ja-JP" sz="1000" b="1" kern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cs typeface="Times New Roman"/>
              </a:rPr>
              <a:t>16</a:t>
            </a:r>
            <a:r>
              <a:rPr lang="ja-JP" altLang="ja-JP" sz="1000" b="1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ea"/>
                <a:cs typeface="Times New Roman"/>
              </a:rPr>
              <a:t>：</a:t>
            </a:r>
            <a:r>
              <a:rPr lang="en-US" altLang="ja-JP" sz="1000" b="1" kern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cs typeface="Times New Roman"/>
              </a:rPr>
              <a:t>15</a:t>
            </a:r>
            <a:r>
              <a:rPr lang="ja-JP" altLang="ja-JP" sz="1000" b="1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ea"/>
                <a:cs typeface="Times New Roman"/>
              </a:rPr>
              <a:t>～</a:t>
            </a:r>
            <a:r>
              <a:rPr lang="en-US" altLang="ja-JP" sz="1000" b="1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ea"/>
                <a:cs typeface="Times New Roman"/>
              </a:rPr>
              <a:t>16</a:t>
            </a:r>
            <a:r>
              <a:rPr lang="ja-JP" altLang="ja-JP" sz="1000" b="1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ea"/>
                <a:cs typeface="Times New Roman"/>
              </a:rPr>
              <a:t>：</a:t>
            </a:r>
            <a:r>
              <a:rPr lang="en-US" altLang="ja-JP" sz="1000" b="1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ea"/>
                <a:cs typeface="Times New Roman"/>
              </a:rPr>
              <a:t>35</a:t>
            </a:r>
            <a:r>
              <a:rPr lang="ja-JP" altLang="en-US" sz="1000" b="1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ea"/>
                <a:cs typeface="Times New Roman"/>
              </a:rPr>
              <a:t>　質疑応答</a:t>
            </a:r>
            <a:br>
              <a:rPr lang="en-US" altLang="ja-JP" sz="1000" b="1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ea"/>
                <a:cs typeface="Times New Roman"/>
              </a:rPr>
            </a:br>
            <a:r>
              <a:rPr lang="ja-JP" altLang="en-US" sz="1000" b="1" kern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cs typeface="Times New Roman"/>
              </a:rPr>
              <a:t>　</a:t>
            </a:r>
            <a:r>
              <a:rPr lang="en-US" altLang="ja-JP" sz="1000" b="1" kern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cs typeface="Times New Roman"/>
              </a:rPr>
              <a:t>16</a:t>
            </a:r>
            <a:r>
              <a:rPr lang="ja-JP" altLang="ja-JP" sz="1000" b="1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ea"/>
                <a:cs typeface="Times New Roman"/>
              </a:rPr>
              <a:t>：</a:t>
            </a:r>
            <a:r>
              <a:rPr lang="en-US" altLang="ja-JP" sz="1000" b="1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ea"/>
                <a:cs typeface="Times New Roman"/>
              </a:rPr>
              <a:t>35</a:t>
            </a:r>
            <a:r>
              <a:rPr lang="ja-JP" altLang="ja-JP" sz="1000" b="1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ea"/>
                <a:cs typeface="Times New Roman"/>
              </a:rPr>
              <a:t>～</a:t>
            </a:r>
            <a:r>
              <a:rPr lang="en-US" altLang="ja-JP" sz="1000" b="1" kern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cs typeface="Times New Roman"/>
              </a:rPr>
              <a:t>16</a:t>
            </a:r>
            <a:r>
              <a:rPr lang="ja-JP" altLang="ja-JP" sz="1000" b="1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ea"/>
                <a:cs typeface="Times New Roman"/>
              </a:rPr>
              <a:t>：</a:t>
            </a:r>
            <a:r>
              <a:rPr lang="en-US" altLang="ja-JP" sz="1000" b="1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ea"/>
                <a:cs typeface="Times New Roman"/>
              </a:rPr>
              <a:t>40</a:t>
            </a:r>
            <a:r>
              <a:rPr lang="ja-JP" altLang="en-US" sz="1000" b="1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ea"/>
                <a:cs typeface="Times New Roman"/>
              </a:rPr>
              <a:t>　次回案内　アンケート記入　閉会挨拶</a:t>
            </a:r>
            <a:endParaRPr lang="en-US" altLang="ja-JP" sz="1000" b="1" kern="1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+mn-ea"/>
              <a:cs typeface="Times New Roman"/>
            </a:endParaRPr>
          </a:p>
          <a:p>
            <a:pPr algn="l">
              <a:lnSpc>
                <a:spcPct val="100000"/>
              </a:lnSpc>
            </a:pPr>
            <a:r>
              <a:rPr lang="ja-JP" altLang="en-US" sz="1000" b="1" kern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cs typeface="Times New Roman"/>
              </a:rPr>
              <a:t>　</a:t>
            </a:r>
            <a:r>
              <a:rPr lang="en-US" altLang="ja-JP" sz="1000" b="1" kern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cs typeface="Times New Roman"/>
              </a:rPr>
              <a:t>16</a:t>
            </a:r>
            <a:r>
              <a:rPr lang="ja-JP" altLang="en-US" sz="1000" b="1" kern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cs typeface="Times New Roman"/>
              </a:rPr>
              <a:t>：</a:t>
            </a:r>
            <a:r>
              <a:rPr lang="en-US" altLang="ja-JP" sz="1000" b="1" kern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cs typeface="Times New Roman"/>
              </a:rPr>
              <a:t>40</a:t>
            </a:r>
            <a:r>
              <a:rPr lang="ja-JP" altLang="en-US" sz="1000" b="1" kern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cs typeface="Times New Roman"/>
              </a:rPr>
              <a:t>　　　　　閉会</a:t>
            </a:r>
            <a:endParaRPr lang="en-US" altLang="ja-JP" sz="1000" b="1" kern="1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+mn-ea"/>
              <a:cs typeface="Times New Roman"/>
            </a:endParaRPr>
          </a:p>
          <a:p>
            <a:pPr algn="l">
              <a:lnSpc>
                <a:spcPct val="150000"/>
              </a:lnSpc>
            </a:pPr>
            <a:r>
              <a:rPr lang="ja-JP" altLang="en-US" sz="900" kern="1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　　　　　　　　　　　　　　　　　　　</a:t>
            </a:r>
            <a:endParaRPr lang="en-US" altLang="ja-JP" sz="900" kern="1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D3503BBC-8F1E-49A2-B4D6-C2D61C30EFE7}"/>
              </a:ext>
            </a:extLst>
          </p:cNvPr>
          <p:cNvSpPr txBox="1"/>
          <p:nvPr/>
        </p:nvSpPr>
        <p:spPr>
          <a:xfrm>
            <a:off x="628203" y="9208961"/>
            <a:ext cx="58167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共催：一般社団法人おおいたスペースフューチャーセンター（</a:t>
            </a:r>
            <a:r>
              <a:rPr kumimoji="1"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OSFC</a:t>
            </a:r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）・大分経済同友会        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協力：公益財団法人　大分県産業創造機構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お問い合わせ）</a:t>
            </a:r>
            <a:r>
              <a:rPr kumimoji="1"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OSFC</a:t>
            </a:r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事務局 　　　</a:t>
            </a:r>
            <a:r>
              <a:rPr kumimoji="1"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E-MAIL</a:t>
            </a:r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kumimoji="1"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jimu@osfc.or.jp /TEL</a:t>
            </a:r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kumimoji="1"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097-589-8622</a:t>
            </a:r>
          </a:p>
        </p:txBody>
      </p:sp>
      <p:sp>
        <p:nvSpPr>
          <p:cNvPr id="14" name="タイトル 1">
            <a:extLst>
              <a:ext uri="{FF2B5EF4-FFF2-40B4-BE49-F238E27FC236}">
                <a16:creationId xmlns:a16="http://schemas.microsoft.com/office/drawing/2014/main" id="{93A2EFE0-6765-2ED3-DCD0-67400391A21D}"/>
              </a:ext>
            </a:extLst>
          </p:cNvPr>
          <p:cNvSpPr txBox="1">
            <a:spLocks/>
          </p:cNvSpPr>
          <p:nvPr/>
        </p:nvSpPr>
        <p:spPr>
          <a:xfrm>
            <a:off x="228546" y="214121"/>
            <a:ext cx="5706691" cy="55762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800" b="1" u="sng" dirty="0">
                <a:latin typeface="メイリオ"/>
                <a:ea typeface="メイリオ"/>
              </a:rPr>
              <a:t>　第３２回フューチャーセッション・交流会のご案内</a:t>
            </a:r>
            <a:br>
              <a:rPr lang="en-US" altLang="ja-JP" sz="7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endParaRPr lang="en-US" altLang="ja-JP" sz="700" b="1" u="sng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lang="ja-JP" altLang="en-US" sz="16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フューチャーセッション</a:t>
            </a:r>
            <a:r>
              <a:rPr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　　　　　　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1971478-EB95-DCA5-25DD-803173DF8F7F}"/>
              </a:ext>
            </a:extLst>
          </p:cNvPr>
          <p:cNvSpPr txBox="1"/>
          <p:nvPr/>
        </p:nvSpPr>
        <p:spPr>
          <a:xfrm>
            <a:off x="352240" y="4568023"/>
            <a:ext cx="343095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600" b="1" u="sng" dirty="0">
                <a:solidFill>
                  <a:srgbClr val="FF0000"/>
                </a:solidFill>
                <a:latin typeface="メイリオ"/>
                <a:ea typeface="メイリオ"/>
              </a:rPr>
              <a:t>交流会</a:t>
            </a:r>
            <a:r>
              <a:rPr lang="en-US" altLang="ja-JP" sz="1600" b="1" u="sng" dirty="0">
                <a:solidFill>
                  <a:srgbClr val="FF0000"/>
                </a:solidFill>
                <a:latin typeface="メイリオ"/>
                <a:ea typeface="メイリオ"/>
              </a:rPr>
              <a:t>2024</a:t>
            </a:r>
            <a:endParaRPr lang="ja-JP" altLang="en-US" sz="1600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BD6A0D9-4FDF-D484-71E2-FAC524B4A9E9}"/>
              </a:ext>
            </a:extLst>
          </p:cNvPr>
          <p:cNvSpPr txBox="1"/>
          <p:nvPr/>
        </p:nvSpPr>
        <p:spPr>
          <a:xfrm>
            <a:off x="422373" y="4943606"/>
            <a:ext cx="4615968" cy="24121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050" b="1" dirty="0">
                <a:latin typeface="+mn-ea"/>
              </a:rPr>
              <a:t>日時：</a:t>
            </a:r>
            <a:r>
              <a:rPr kumimoji="1" lang="en-US" altLang="ja-JP" sz="1050" b="1" dirty="0">
                <a:latin typeface="+mn-ea"/>
              </a:rPr>
              <a:t>2024</a:t>
            </a:r>
            <a:r>
              <a:rPr kumimoji="1" lang="ja-JP" altLang="en-US" sz="1050" b="1" dirty="0">
                <a:latin typeface="+mn-ea"/>
              </a:rPr>
              <a:t>年</a:t>
            </a:r>
            <a:r>
              <a:rPr kumimoji="1" lang="en-US" altLang="ja-JP" sz="1050" b="1" dirty="0">
                <a:latin typeface="+mn-ea"/>
              </a:rPr>
              <a:t>11</a:t>
            </a:r>
            <a:r>
              <a:rPr kumimoji="1" lang="ja-JP" altLang="en-US" sz="1050" b="1" dirty="0">
                <a:latin typeface="+mn-ea"/>
              </a:rPr>
              <a:t>月</a:t>
            </a:r>
            <a:r>
              <a:rPr kumimoji="1" lang="en-US" altLang="ja-JP" sz="1050" b="1" dirty="0">
                <a:latin typeface="+mn-ea"/>
              </a:rPr>
              <a:t>15</a:t>
            </a:r>
            <a:r>
              <a:rPr kumimoji="1" lang="ja-JP" altLang="en-US" sz="1050" b="1" dirty="0">
                <a:latin typeface="+mn-ea"/>
              </a:rPr>
              <a:t>日</a:t>
            </a:r>
            <a:r>
              <a:rPr lang="ja-JP" altLang="en-US" sz="1050" b="1" dirty="0">
                <a:latin typeface="+mn-ea"/>
              </a:rPr>
              <a:t>　</a:t>
            </a:r>
            <a:r>
              <a:rPr lang="en-US" altLang="ja-JP" sz="1050" b="1" dirty="0">
                <a:latin typeface="+mn-ea"/>
              </a:rPr>
              <a:t>17</a:t>
            </a:r>
            <a:r>
              <a:rPr lang="ja-JP" altLang="en-US" sz="1050" b="1" dirty="0">
                <a:latin typeface="+mn-ea"/>
              </a:rPr>
              <a:t>：</a:t>
            </a:r>
            <a:r>
              <a:rPr lang="en-US" altLang="ja-JP" sz="1050" b="1" dirty="0">
                <a:latin typeface="+mn-ea"/>
              </a:rPr>
              <a:t>00</a:t>
            </a:r>
            <a:r>
              <a:rPr lang="ja-JP" altLang="en-US" sz="1050" b="1" dirty="0">
                <a:latin typeface="+mn-ea"/>
              </a:rPr>
              <a:t>～</a:t>
            </a:r>
            <a:r>
              <a:rPr lang="en-US" altLang="ja-JP" sz="1050" b="1" dirty="0">
                <a:latin typeface="+mn-ea"/>
              </a:rPr>
              <a:t>18</a:t>
            </a:r>
            <a:r>
              <a:rPr lang="ja-JP" altLang="en-US" sz="1050" b="1" dirty="0">
                <a:latin typeface="+mn-ea"/>
              </a:rPr>
              <a:t>：</a:t>
            </a:r>
            <a:r>
              <a:rPr lang="en-US" altLang="ja-JP" sz="1050" b="1" dirty="0">
                <a:latin typeface="+mn-ea"/>
              </a:rPr>
              <a:t>30</a:t>
            </a:r>
          </a:p>
          <a:p>
            <a:pPr>
              <a:lnSpc>
                <a:spcPct val="150000"/>
              </a:lnSpc>
            </a:pPr>
            <a:r>
              <a:rPr kumimoji="1" lang="ja-JP" altLang="en-US" sz="1050" b="1" dirty="0">
                <a:latin typeface="+mn-ea"/>
              </a:rPr>
              <a:t>場所：アートホテル大分　</a:t>
            </a:r>
            <a:r>
              <a:rPr kumimoji="1" lang="en-US" altLang="ja-JP" sz="1050" b="1" dirty="0">
                <a:latin typeface="+mn-ea"/>
              </a:rPr>
              <a:t>2F</a:t>
            </a:r>
            <a:r>
              <a:rPr kumimoji="1" lang="ja-JP" altLang="en-US" sz="1050" b="1" dirty="0">
                <a:latin typeface="+mn-ea"/>
              </a:rPr>
              <a:t>グランドホール　</a:t>
            </a:r>
            <a:r>
              <a:rPr lang="ja-JP" altLang="en-US" sz="1050" b="1" dirty="0">
                <a:latin typeface="+mn-ea"/>
              </a:rPr>
              <a:t>大分市都町</a:t>
            </a:r>
            <a:r>
              <a:rPr lang="en-US" altLang="ja-JP" sz="1050" b="1" dirty="0">
                <a:latin typeface="+mn-ea"/>
              </a:rPr>
              <a:t>2</a:t>
            </a:r>
            <a:r>
              <a:rPr lang="ja-JP" altLang="en-US" sz="1050" b="1" dirty="0">
                <a:latin typeface="+mn-ea"/>
              </a:rPr>
              <a:t>丁目</a:t>
            </a:r>
            <a:r>
              <a:rPr lang="en-US" altLang="ja-JP" sz="1050" b="1" dirty="0">
                <a:latin typeface="+mn-ea"/>
              </a:rPr>
              <a:t>1</a:t>
            </a:r>
            <a:r>
              <a:rPr lang="ja-JP" altLang="en-US" sz="1050" b="1" dirty="0">
                <a:latin typeface="+mn-ea"/>
              </a:rPr>
              <a:t>－</a:t>
            </a:r>
            <a:r>
              <a:rPr lang="en-US" altLang="ja-JP" sz="1050" b="1" dirty="0">
                <a:latin typeface="+mn-ea"/>
              </a:rPr>
              <a:t>7</a:t>
            </a:r>
          </a:p>
          <a:p>
            <a:pPr>
              <a:lnSpc>
                <a:spcPct val="150000"/>
              </a:lnSpc>
            </a:pPr>
            <a:r>
              <a:rPr lang="ja-JP" altLang="en-US" sz="1050" b="1" dirty="0">
                <a:latin typeface="+mn-ea"/>
              </a:rPr>
              <a:t>■　タイムスケジュール</a:t>
            </a:r>
            <a:endParaRPr lang="en-US" altLang="ja-JP" sz="1050" b="1" dirty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050" b="1" dirty="0">
                <a:latin typeface="+mn-ea"/>
              </a:rPr>
              <a:t>　</a:t>
            </a:r>
            <a:r>
              <a:rPr kumimoji="1" lang="en-US" altLang="ja-JP" sz="1050" b="1" dirty="0">
                <a:latin typeface="+mn-ea"/>
              </a:rPr>
              <a:t>16</a:t>
            </a:r>
            <a:r>
              <a:rPr kumimoji="1" lang="ja-JP" altLang="en-US" sz="1050" b="1" dirty="0">
                <a:latin typeface="+mn-ea"/>
              </a:rPr>
              <a:t>：</a:t>
            </a:r>
            <a:r>
              <a:rPr kumimoji="1" lang="en-US" altLang="ja-JP" sz="1050" b="1" dirty="0">
                <a:latin typeface="+mn-ea"/>
              </a:rPr>
              <a:t>30</a:t>
            </a:r>
            <a:r>
              <a:rPr kumimoji="1" lang="ja-JP" altLang="en-US" sz="1050" b="1" dirty="0">
                <a:latin typeface="+mn-ea"/>
              </a:rPr>
              <a:t>～</a:t>
            </a:r>
            <a:r>
              <a:rPr kumimoji="1" lang="en-US" altLang="ja-JP" sz="1050" b="1" dirty="0">
                <a:latin typeface="+mn-ea"/>
              </a:rPr>
              <a:t>17</a:t>
            </a:r>
            <a:r>
              <a:rPr kumimoji="1" lang="ja-JP" altLang="en-US" sz="1050" b="1" dirty="0">
                <a:latin typeface="+mn-ea"/>
              </a:rPr>
              <a:t>：</a:t>
            </a:r>
            <a:r>
              <a:rPr kumimoji="1" lang="en-US" altLang="ja-JP" sz="1050" b="1" dirty="0">
                <a:latin typeface="+mn-ea"/>
              </a:rPr>
              <a:t>00</a:t>
            </a:r>
            <a:r>
              <a:rPr kumimoji="1" lang="ja-JP" altLang="en-US" sz="1050" b="1" dirty="0">
                <a:latin typeface="+mn-ea"/>
              </a:rPr>
              <a:t>　受付</a:t>
            </a:r>
            <a:endParaRPr kumimoji="1" lang="en-US" altLang="ja-JP" sz="1050" b="1" dirty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ja-JP" altLang="en-US" sz="1050" b="1" dirty="0">
                <a:latin typeface="+mn-ea"/>
              </a:rPr>
              <a:t>　</a:t>
            </a:r>
            <a:r>
              <a:rPr lang="en-US" altLang="ja-JP" sz="1050" b="1" dirty="0">
                <a:latin typeface="+mn-ea"/>
              </a:rPr>
              <a:t>17</a:t>
            </a:r>
            <a:r>
              <a:rPr lang="ja-JP" altLang="en-US" sz="1050" b="1" dirty="0">
                <a:latin typeface="+mn-ea"/>
              </a:rPr>
              <a:t>：</a:t>
            </a:r>
            <a:r>
              <a:rPr lang="en-US" altLang="ja-JP" sz="1050" b="1" dirty="0">
                <a:latin typeface="+mn-ea"/>
              </a:rPr>
              <a:t>00</a:t>
            </a:r>
            <a:r>
              <a:rPr lang="ja-JP" altLang="en-US" sz="1050" b="1" dirty="0">
                <a:latin typeface="+mn-ea"/>
              </a:rPr>
              <a:t>～</a:t>
            </a:r>
            <a:r>
              <a:rPr lang="en-US" altLang="ja-JP" sz="1050" b="1" dirty="0">
                <a:latin typeface="+mn-ea"/>
              </a:rPr>
              <a:t>17</a:t>
            </a:r>
            <a:r>
              <a:rPr lang="ja-JP" altLang="en-US" sz="1050" b="1" dirty="0">
                <a:latin typeface="+mn-ea"/>
              </a:rPr>
              <a:t>：</a:t>
            </a:r>
            <a:r>
              <a:rPr lang="en-US" altLang="ja-JP" sz="1050" b="1" dirty="0">
                <a:latin typeface="+mn-ea"/>
              </a:rPr>
              <a:t>05</a:t>
            </a:r>
            <a:r>
              <a:rPr lang="ja-JP" altLang="en-US" sz="1050" b="1" dirty="0">
                <a:latin typeface="+mn-ea"/>
              </a:rPr>
              <a:t>　開会　主催者挨拶</a:t>
            </a:r>
            <a:endParaRPr lang="en-US" altLang="ja-JP" sz="1050" b="1" dirty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050" b="1" dirty="0">
                <a:latin typeface="+mn-ea"/>
              </a:rPr>
              <a:t>　</a:t>
            </a:r>
            <a:r>
              <a:rPr kumimoji="1" lang="en-US" altLang="ja-JP" sz="1050" b="1" dirty="0">
                <a:latin typeface="+mn-ea"/>
              </a:rPr>
              <a:t>17</a:t>
            </a:r>
            <a:r>
              <a:rPr kumimoji="1" lang="ja-JP" altLang="en-US" sz="1050" b="1" dirty="0">
                <a:latin typeface="+mn-ea"/>
              </a:rPr>
              <a:t>：</a:t>
            </a:r>
            <a:r>
              <a:rPr kumimoji="1" lang="en-US" altLang="ja-JP" sz="1050" b="1" dirty="0">
                <a:latin typeface="+mn-ea"/>
              </a:rPr>
              <a:t>05</a:t>
            </a:r>
            <a:r>
              <a:rPr kumimoji="1" lang="ja-JP" altLang="en-US" sz="1050" b="1" dirty="0">
                <a:latin typeface="+mn-ea"/>
              </a:rPr>
              <a:t>～</a:t>
            </a:r>
            <a:r>
              <a:rPr kumimoji="1" lang="en-US" altLang="ja-JP" sz="1050" b="1" dirty="0">
                <a:latin typeface="+mn-ea"/>
              </a:rPr>
              <a:t>17</a:t>
            </a:r>
            <a:r>
              <a:rPr kumimoji="1" lang="ja-JP" altLang="en-US" sz="1050" b="1" dirty="0">
                <a:latin typeface="+mn-ea"/>
              </a:rPr>
              <a:t>：</a:t>
            </a:r>
            <a:r>
              <a:rPr kumimoji="1" lang="en-US" altLang="ja-JP" sz="1050" b="1" dirty="0">
                <a:latin typeface="+mn-ea"/>
              </a:rPr>
              <a:t>10</a:t>
            </a:r>
            <a:r>
              <a:rPr kumimoji="1" lang="ja-JP" altLang="en-US" sz="1050" b="1" dirty="0">
                <a:latin typeface="+mn-ea"/>
              </a:rPr>
              <a:t>　来賓あいさつ</a:t>
            </a:r>
            <a:endParaRPr kumimoji="1" lang="en-US" altLang="ja-JP" sz="1050" b="1" dirty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ja-JP" altLang="en-US" sz="1050" b="1" dirty="0">
                <a:latin typeface="+mn-ea"/>
              </a:rPr>
              <a:t>　</a:t>
            </a:r>
            <a:r>
              <a:rPr lang="en-US" altLang="ja-JP" sz="1050" b="1" dirty="0">
                <a:latin typeface="+mn-ea"/>
              </a:rPr>
              <a:t>17</a:t>
            </a:r>
            <a:r>
              <a:rPr lang="ja-JP" altLang="en-US" sz="1050" b="1" dirty="0">
                <a:latin typeface="+mn-ea"/>
              </a:rPr>
              <a:t>：</a:t>
            </a:r>
            <a:r>
              <a:rPr lang="en-US" altLang="ja-JP" sz="1050" b="1" dirty="0">
                <a:latin typeface="+mn-ea"/>
              </a:rPr>
              <a:t>10</a:t>
            </a:r>
            <a:r>
              <a:rPr lang="ja-JP" altLang="en-US" sz="1050" b="1" dirty="0">
                <a:latin typeface="+mn-ea"/>
              </a:rPr>
              <a:t>～</a:t>
            </a:r>
            <a:r>
              <a:rPr lang="en-US" altLang="ja-JP" sz="1050" b="1" dirty="0">
                <a:latin typeface="+mn-ea"/>
              </a:rPr>
              <a:t>17</a:t>
            </a:r>
            <a:r>
              <a:rPr lang="ja-JP" altLang="en-US" sz="1050" b="1" dirty="0">
                <a:latin typeface="+mn-ea"/>
              </a:rPr>
              <a:t>：</a:t>
            </a:r>
            <a:r>
              <a:rPr lang="en-US" altLang="ja-JP" sz="1050" b="1" dirty="0">
                <a:latin typeface="+mn-ea"/>
              </a:rPr>
              <a:t>15</a:t>
            </a:r>
            <a:r>
              <a:rPr lang="ja-JP" altLang="en-US" sz="1050" b="1" dirty="0">
                <a:latin typeface="+mn-ea"/>
              </a:rPr>
              <a:t>　乾杯</a:t>
            </a:r>
            <a:endParaRPr lang="en-US" altLang="ja-JP" sz="1050" b="1" dirty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050" b="1" dirty="0">
                <a:latin typeface="+mn-ea"/>
              </a:rPr>
              <a:t>　</a:t>
            </a:r>
            <a:r>
              <a:rPr kumimoji="1" lang="en-US" altLang="ja-JP" sz="1050" b="1" dirty="0">
                <a:latin typeface="+mn-ea"/>
              </a:rPr>
              <a:t>17</a:t>
            </a:r>
            <a:r>
              <a:rPr kumimoji="1" lang="ja-JP" altLang="en-US" sz="1050" b="1" dirty="0">
                <a:latin typeface="+mn-ea"/>
              </a:rPr>
              <a:t>：</a:t>
            </a:r>
            <a:r>
              <a:rPr kumimoji="1" lang="en-US" altLang="ja-JP" sz="1050" b="1" dirty="0">
                <a:latin typeface="+mn-ea"/>
              </a:rPr>
              <a:t>15</a:t>
            </a:r>
            <a:r>
              <a:rPr kumimoji="1" lang="ja-JP" altLang="en-US" sz="1050" b="1" dirty="0">
                <a:latin typeface="+mn-ea"/>
              </a:rPr>
              <a:t>～　　　　交流会スタート</a:t>
            </a:r>
            <a:endParaRPr kumimoji="1" lang="en-US" altLang="ja-JP" sz="1050" b="1" dirty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ja-JP" altLang="en-US" sz="1050" b="1" dirty="0">
                <a:latin typeface="+mn-ea"/>
              </a:rPr>
              <a:t>　</a:t>
            </a:r>
            <a:r>
              <a:rPr lang="en-US" altLang="ja-JP" sz="1050" b="1" dirty="0">
                <a:latin typeface="+mn-ea"/>
              </a:rPr>
              <a:t>18</a:t>
            </a:r>
            <a:r>
              <a:rPr lang="ja-JP" altLang="en-US" sz="1050" b="1" dirty="0">
                <a:latin typeface="+mn-ea"/>
              </a:rPr>
              <a:t>：</a:t>
            </a:r>
            <a:r>
              <a:rPr lang="en-US" altLang="ja-JP" sz="1050" b="1" dirty="0">
                <a:latin typeface="+mn-ea"/>
              </a:rPr>
              <a:t>25</a:t>
            </a:r>
            <a:r>
              <a:rPr lang="ja-JP" altLang="en-US" sz="1050" b="1" dirty="0">
                <a:latin typeface="+mn-ea"/>
              </a:rPr>
              <a:t>～</a:t>
            </a:r>
            <a:r>
              <a:rPr lang="en-US" altLang="ja-JP" sz="1050" b="1" dirty="0">
                <a:latin typeface="+mn-ea"/>
              </a:rPr>
              <a:t>18</a:t>
            </a:r>
            <a:r>
              <a:rPr lang="ja-JP" altLang="en-US" sz="1050" b="1" dirty="0">
                <a:latin typeface="+mn-ea"/>
              </a:rPr>
              <a:t>：</a:t>
            </a:r>
            <a:r>
              <a:rPr lang="en-US" altLang="ja-JP" sz="1050" b="1" dirty="0">
                <a:latin typeface="+mn-ea"/>
              </a:rPr>
              <a:t>30</a:t>
            </a:r>
            <a:r>
              <a:rPr lang="ja-JP" altLang="en-US" sz="1050" b="1" dirty="0">
                <a:latin typeface="+mn-ea"/>
              </a:rPr>
              <a:t>　閉会挨拶</a:t>
            </a:r>
            <a:endParaRPr lang="en-US" altLang="ja-JP" sz="1050" b="1" dirty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ja-JP" altLang="en-US" sz="1050" b="1" dirty="0">
                <a:latin typeface="+mn-ea"/>
              </a:rPr>
              <a:t>　</a:t>
            </a:r>
            <a:r>
              <a:rPr lang="en-US" altLang="ja-JP" sz="1050" b="1" dirty="0">
                <a:latin typeface="+mn-ea"/>
              </a:rPr>
              <a:t>19</a:t>
            </a:r>
            <a:r>
              <a:rPr lang="ja-JP" altLang="en-US" sz="1050" b="1" dirty="0">
                <a:latin typeface="+mn-ea"/>
              </a:rPr>
              <a:t>：</a:t>
            </a:r>
            <a:r>
              <a:rPr lang="en-US" altLang="ja-JP" sz="1050" b="1" dirty="0">
                <a:latin typeface="+mn-ea"/>
              </a:rPr>
              <a:t>00</a:t>
            </a:r>
            <a:r>
              <a:rPr lang="ja-JP" altLang="en-US" sz="1050" b="1" dirty="0">
                <a:latin typeface="+mn-ea"/>
              </a:rPr>
              <a:t>　　　　　完全退場</a:t>
            </a:r>
            <a:endParaRPr lang="en-US" altLang="ja-JP" sz="1050" b="1" dirty="0">
              <a:latin typeface="+mn-ea"/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70CB8237-BDAC-8671-F5F2-1496CD25724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2882" y="7719611"/>
            <a:ext cx="1268043" cy="1268043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589D81C-A7B3-467A-A002-8308953C22A2}"/>
              </a:ext>
            </a:extLst>
          </p:cNvPr>
          <p:cNvSpPr txBox="1"/>
          <p:nvPr/>
        </p:nvSpPr>
        <p:spPr>
          <a:xfrm>
            <a:off x="155627" y="7383979"/>
            <a:ext cx="6031568" cy="43858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fontAlgn="base"/>
            <a:r>
              <a:rPr lang="ja-JP" altLang="ja-JP" sz="1200" b="1" dirty="0">
                <a:effectLst/>
                <a:highlight>
                  <a:srgbClr val="FFFF00"/>
                </a:highlight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〈　お申込み　</a:t>
            </a:r>
            <a:r>
              <a:rPr lang="ja-JP" altLang="ja-JP" sz="1100" b="1" dirty="0">
                <a:effectLst/>
                <a:highlight>
                  <a:srgbClr val="FFFF00"/>
                </a:highlight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〉</a:t>
            </a:r>
            <a:endParaRPr lang="en-US" altLang="ja-JP" sz="1100" b="1" dirty="0">
              <a:effectLst/>
              <a:highlight>
                <a:srgbClr val="FFFF00"/>
              </a:highlight>
              <a:latin typeface="メイリオ" panose="020B0604030504040204" pitchFamily="50" charset="-128"/>
              <a:ea typeface="メイリオ" panose="020B0604030504040204" pitchFamily="50" charset="-128"/>
              <a:cs typeface="ＭＳ Ｐゴシック" panose="020B0600070205080204" pitchFamily="50" charset="-128"/>
            </a:endParaRPr>
          </a:p>
          <a:p>
            <a:pPr fontAlgn="base"/>
            <a:r>
              <a:rPr lang="ja-JP" altLang="en-US" sz="1050" b="1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フューチャーセッション・交流会のお申し込みは、以下の</a:t>
            </a:r>
            <a:r>
              <a:rPr lang="ja-JP" altLang="en-US" sz="1050" b="1" dirty="0">
                <a:solidFill>
                  <a:srgbClr val="FF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申込</a:t>
            </a:r>
            <a:r>
              <a:rPr lang="en-US" altLang="ja-JP" sz="1050" b="1" dirty="0">
                <a:solidFill>
                  <a:srgbClr val="FF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QR</a:t>
            </a:r>
            <a:r>
              <a:rPr lang="ja-JP" altLang="en-US" sz="1050" b="1" dirty="0">
                <a:solidFill>
                  <a:srgbClr val="FF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コードからご登録</a:t>
            </a:r>
            <a:r>
              <a:rPr lang="ja-JP" altLang="en-US" sz="1050" b="1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ください。</a:t>
            </a:r>
            <a:endParaRPr 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Calibri"/>
            </a:endParaRPr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F6B3834E-194A-DBC8-2B24-5C44FA726B9A}"/>
              </a:ext>
            </a:extLst>
          </p:cNvPr>
          <p:cNvSpPr/>
          <p:nvPr/>
        </p:nvSpPr>
        <p:spPr>
          <a:xfrm>
            <a:off x="216502" y="4568498"/>
            <a:ext cx="5910997" cy="2787307"/>
          </a:xfrm>
          <a:prstGeom prst="roundRect">
            <a:avLst>
              <a:gd name="adj" fmla="val 3952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4291EA6-69F1-447D-958A-30DDF8BB041E}"/>
              </a:ext>
            </a:extLst>
          </p:cNvPr>
          <p:cNvSpPr txBox="1"/>
          <p:nvPr/>
        </p:nvSpPr>
        <p:spPr>
          <a:xfrm>
            <a:off x="422373" y="8944213"/>
            <a:ext cx="11363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申込</a:t>
            </a:r>
            <a:r>
              <a:rPr kumimoji="1" lang="en-US" altLang="ja-JP" sz="9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QR</a:t>
            </a:r>
            <a:r>
              <a:rPr kumimoji="1" lang="ja-JP" altLang="en-US" sz="9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コード</a:t>
            </a:r>
            <a:endParaRPr kumimoji="1" lang="en-US" altLang="ja-JP" sz="9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83842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86B81880-D386-47F7-8ECD-0366596699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8740" y="880183"/>
            <a:ext cx="5633717" cy="2590821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l"/>
            <a:r>
              <a:rPr lang="ja-JP" altLang="en-US" sz="1600" b="1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■講師プロフィール：　長谷川　　　　（　はせがわ　</a:t>
            </a:r>
            <a:r>
              <a:rPr lang="en-US" altLang="ja-JP" sz="1600" b="1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)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氏</a:t>
            </a:r>
            <a:endParaRPr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3503BBC-8F1E-49A2-B4D6-C2D61C30EFE7}"/>
              </a:ext>
            </a:extLst>
          </p:cNvPr>
          <p:cNvSpPr txBox="1"/>
          <p:nvPr/>
        </p:nvSpPr>
        <p:spPr>
          <a:xfrm>
            <a:off x="759565" y="9376486"/>
            <a:ext cx="515840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（お問い合わせ）</a:t>
            </a:r>
            <a:r>
              <a: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OSFC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事務局  </a:t>
            </a:r>
            <a:r>
              <a: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TEL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097-589-8622 /E-MAIL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jimu@osfc.or.jp</a:t>
            </a:r>
          </a:p>
        </p:txBody>
      </p:sp>
      <p:sp>
        <p:nvSpPr>
          <p:cNvPr id="9" name="字幕 2">
            <a:extLst>
              <a:ext uri="{FF2B5EF4-FFF2-40B4-BE49-F238E27FC236}">
                <a16:creationId xmlns:a16="http://schemas.microsoft.com/office/drawing/2014/main" id="{BEFD81D3-F2B8-3D95-32AD-D546831499EA}"/>
              </a:ext>
            </a:extLst>
          </p:cNvPr>
          <p:cNvSpPr txBox="1">
            <a:spLocks/>
          </p:cNvSpPr>
          <p:nvPr/>
        </p:nvSpPr>
        <p:spPr>
          <a:xfrm>
            <a:off x="937417" y="4667001"/>
            <a:ext cx="5015797" cy="255002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altLang="ja-JP" sz="900" dirty="0">
              <a:latin typeface="+mn-ea"/>
              <a:cs typeface="ＭＳ Ｐゴシック" panose="020B0600070205080204" pitchFamily="50" charset="-128"/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81983410-1537-601E-9E31-0A8C62E4C9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5873" y="791939"/>
            <a:ext cx="5682042" cy="2550020"/>
          </a:xfrm>
        </p:spPr>
        <p:txBody>
          <a:bodyPr>
            <a:normAutofit/>
          </a:bodyPr>
          <a:lstStyle/>
          <a:p>
            <a:r>
              <a:rPr lang="ja-JP" altLang="en-US" sz="7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br>
              <a:rPr lang="en-US" altLang="ja-JP" sz="7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br>
              <a:rPr lang="en-US" altLang="ja-JP" sz="9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br>
              <a:rPr lang="en-US" altLang="ja-JP" sz="700" b="1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sz="1800" b="1" dirty="0">
                <a:latin typeface="メイリオ"/>
                <a:ea typeface="メイリオ"/>
              </a:rPr>
              <a:t>  </a:t>
            </a:r>
            <a:br>
              <a:rPr kumimoji="1" lang="en-US" altLang="ja-JP" sz="1600" b="1" dirty="0">
                <a:latin typeface="メイリオ"/>
                <a:ea typeface="メイリオ"/>
              </a:rPr>
            </a:br>
            <a:r>
              <a:rPr kumimoji="1" lang="ja-JP" altLang="en-US" sz="1400" b="1" dirty="0">
                <a:latin typeface="メイリオ"/>
                <a:ea typeface="メイリオ"/>
              </a:rPr>
              <a:t>                             </a:t>
            </a:r>
            <a:endParaRPr kumimoji="1" lang="ja-JP" altLang="en-US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32F1FAD9-18FC-85A2-9ABF-FD0177529D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5873" y="159201"/>
            <a:ext cx="764703" cy="632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111799A6-DC83-9092-3630-3CE72D2C5B5B}"/>
              </a:ext>
            </a:extLst>
          </p:cNvPr>
          <p:cNvSpPr txBox="1"/>
          <p:nvPr/>
        </p:nvSpPr>
        <p:spPr>
          <a:xfrm>
            <a:off x="890046" y="6981073"/>
            <a:ext cx="4897449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100" b="1" dirty="0">
                <a:latin typeface="Meiryo"/>
                <a:ea typeface="+mn-lt"/>
                <a:cs typeface="+mn-lt"/>
              </a:rPr>
              <a:t>OSFC</a:t>
            </a:r>
            <a:r>
              <a:rPr lang="ja-JP" altLang="en-US" sz="1100" b="1" dirty="0">
                <a:latin typeface="Meiryo"/>
                <a:ea typeface="Meiryo"/>
                <a:cs typeface="+mn-lt"/>
              </a:rPr>
              <a:t>では、一緒に企画、未来創造をしていく仲間を募っています。</a:t>
            </a:r>
          </a:p>
        </p:txBody>
      </p:sp>
      <p:graphicFrame>
        <p:nvGraphicFramePr>
          <p:cNvPr id="22" name="コンテンツ プレースホルダー 2">
            <a:extLst>
              <a:ext uri="{FF2B5EF4-FFF2-40B4-BE49-F238E27FC236}">
                <a16:creationId xmlns:a16="http://schemas.microsoft.com/office/drawing/2014/main" id="{E4AFA37A-8465-C0C7-7501-D3D4F153C91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2136731"/>
              </p:ext>
            </p:extLst>
          </p:nvPr>
        </p:nvGraphicFramePr>
        <p:xfrm>
          <a:off x="813865" y="7349408"/>
          <a:ext cx="5015797" cy="15552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AC0C7FEA-55D7-8488-419C-DCA026FC2DBD}"/>
              </a:ext>
            </a:extLst>
          </p:cNvPr>
          <p:cNvSpPr txBox="1"/>
          <p:nvPr/>
        </p:nvSpPr>
        <p:spPr>
          <a:xfrm>
            <a:off x="658225" y="9033682"/>
            <a:ext cx="5682041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100">
                <a:latin typeface="Meiryo"/>
                <a:ea typeface="+mn-lt"/>
                <a:cs typeface="+mn-lt"/>
              </a:defRPr>
            </a:lvl1pPr>
          </a:lstStyle>
          <a:p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その他、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OSFC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の活動や宇宙ビジネスやに、ご興味がありましたら、お気軽にご連絡ください！</a:t>
            </a:r>
          </a:p>
        </p:txBody>
      </p:sp>
      <p:sp>
        <p:nvSpPr>
          <p:cNvPr id="7" name="字幕 2">
            <a:extLst>
              <a:ext uri="{FF2B5EF4-FFF2-40B4-BE49-F238E27FC236}">
                <a16:creationId xmlns:a16="http://schemas.microsoft.com/office/drawing/2014/main" id="{C4F501F5-472F-3A74-D1DD-CC7409DEDB48}"/>
              </a:ext>
            </a:extLst>
          </p:cNvPr>
          <p:cNvSpPr txBox="1">
            <a:spLocks/>
          </p:cNvSpPr>
          <p:nvPr/>
        </p:nvSpPr>
        <p:spPr>
          <a:xfrm>
            <a:off x="682862" y="4010229"/>
            <a:ext cx="5596018" cy="26161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■講師プロフィール：横浜　航（よこはま　こう）氏</a:t>
            </a:r>
            <a:endParaRPr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A747632-FA41-C0FC-D6AA-7D817D4A2AA0}"/>
              </a:ext>
            </a:extLst>
          </p:cNvPr>
          <p:cNvSpPr txBox="1"/>
          <p:nvPr/>
        </p:nvSpPr>
        <p:spPr>
          <a:xfrm>
            <a:off x="559374" y="4630452"/>
            <a:ext cx="511504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東京海上日動火災保険</a:t>
            </a:r>
            <a:r>
              <a:rPr kumimoji="1" lang="en-US" altLang="ja-JP" dirty="0"/>
              <a:t>(</a:t>
            </a:r>
            <a:r>
              <a:rPr kumimoji="1" lang="ja-JP" altLang="en-US" dirty="0"/>
              <a:t>株</a:t>
            </a:r>
            <a:r>
              <a:rPr kumimoji="1" lang="en-US" altLang="ja-JP" dirty="0"/>
              <a:t>)</a:t>
            </a:r>
            <a:r>
              <a:rPr kumimoji="1" lang="ja-JP" altLang="en-US" dirty="0"/>
              <a:t>　航空宇宙・　</a:t>
            </a:r>
            <a:endParaRPr kumimoji="1" lang="en-US" altLang="ja-JP" dirty="0"/>
          </a:p>
          <a:p>
            <a:r>
              <a:rPr kumimoji="1" lang="ja-JP" altLang="en-US" dirty="0"/>
              <a:t>旅行産業部　エアライン宇宙保険チーム</a:t>
            </a:r>
            <a:endParaRPr kumimoji="1" lang="en-US" altLang="ja-JP" dirty="0"/>
          </a:p>
          <a:p>
            <a:r>
              <a:rPr kumimoji="1" lang="ja-JP" altLang="en-US" dirty="0"/>
              <a:t>ユニットリーダー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8E67469E-23BC-6C3F-E18F-41A6ECFFF648}"/>
              </a:ext>
            </a:extLst>
          </p:cNvPr>
          <p:cNvSpPr txBox="1"/>
          <p:nvPr/>
        </p:nvSpPr>
        <p:spPr>
          <a:xfrm>
            <a:off x="418740" y="1455083"/>
            <a:ext cx="61633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経済産業省　宇宙産業課長</a:t>
            </a:r>
            <a:endParaRPr kumimoji="1" lang="en-US" altLang="ja-JP" sz="1600" dirty="0"/>
          </a:p>
          <a:p>
            <a:endParaRPr kumimoji="1" lang="en-US" altLang="ja-JP" sz="1600" dirty="0"/>
          </a:p>
          <a:p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7038868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6274C7FB7835874EB490CFD12EE997B5" ma:contentTypeVersion="9" ma:contentTypeDescription="新しいドキュメントを作成します。" ma:contentTypeScope="" ma:versionID="3c88866cb7c1768123064dbf2e87f908">
  <xsd:schema xmlns:xsd="http://www.w3.org/2001/XMLSchema" xmlns:xs="http://www.w3.org/2001/XMLSchema" xmlns:p="http://schemas.microsoft.com/office/2006/metadata/properties" xmlns:ns2="68310a16-a205-4f48-92bc-a453adf8699a" xmlns:ns3="87623684-1dae-4b78-808a-31b09a702856" targetNamespace="http://schemas.microsoft.com/office/2006/metadata/properties" ma:root="true" ma:fieldsID="0da22dd8bfb42ccbac4388087dc45ee7" ns2:_="" ns3:_="">
    <xsd:import namespace="68310a16-a205-4f48-92bc-a453adf8699a"/>
    <xsd:import namespace="87623684-1dae-4b78-808a-31b09a70285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310a16-a205-4f48-92bc-a453adf869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23684-1dae-4b78-808a-31b09a702856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A9BC154-12A8-4A78-84EE-0083AB22996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2565660-2207-4819-8547-0EF40AB4CA4A}">
  <ds:schemaRefs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schemas.microsoft.com/office/2006/metadata/properties"/>
    <ds:schemaRef ds:uri="http://purl.org/dc/elements/1.1/"/>
    <ds:schemaRef ds:uri="68310a16-a205-4f48-92bc-a453adf8699a"/>
    <ds:schemaRef ds:uri="87623684-1dae-4b78-808a-31b09a702856"/>
    <ds:schemaRef ds:uri="http://schemas.openxmlformats.org/package/2006/metadata/core-properties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A9563DA1-2150-4DF9-B1A4-100F11409A19}">
  <ds:schemaRefs>
    <ds:schemaRef ds:uri="68310a16-a205-4f48-92bc-a453adf8699a"/>
    <ds:schemaRef ds:uri="87623684-1dae-4b78-808a-31b09a70285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5031</TotalTime>
  <Words>587</Words>
  <Application>Microsoft Office PowerPoint</Application>
  <PresentationFormat>A4 210 x 297 mm</PresentationFormat>
  <Paragraphs>65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メイリオ</vt:lpstr>
      <vt:lpstr>メイリオ</vt:lpstr>
      <vt:lpstr>游ゴシック</vt:lpstr>
      <vt:lpstr>Arial</vt:lpstr>
      <vt:lpstr>Calibri</vt:lpstr>
      <vt:lpstr>Calibri Light</vt:lpstr>
      <vt:lpstr>Courier New</vt:lpstr>
      <vt:lpstr>Office テーマ</vt:lpstr>
      <vt:lpstr>PowerPoint プレゼンテーション</vt:lpstr>
      <vt:lpstr>　                            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第7回フューチャーセッション 超速でわかる！宇宙ビジネス～宇宙港のある街づくり～</dc:title>
  <dc:creator>福島 千尋(minsora)</dc:creator>
  <cp:lastModifiedBy>美佐子 加藤</cp:lastModifiedBy>
  <cp:revision>375</cp:revision>
  <cp:lastPrinted>2024-10-15T03:06:11Z</cp:lastPrinted>
  <dcterms:created xsi:type="dcterms:W3CDTF">2021-11-11T06:58:52Z</dcterms:created>
  <dcterms:modified xsi:type="dcterms:W3CDTF">2024-10-24T01:01:07Z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0x010100A70280B506CCC8479F3D351F9D28BE49</vt:lpwstr>
  </property>
</Properties>
</file>